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Playfair Display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Lexend"/>
      <p:regular r:id="rId33"/>
      <p:bold r:id="rId34"/>
    </p:embeddedFont>
    <p:embeddedFont>
      <p:font typeface="Oswald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layfairDisplay-bold.fntdata"/><Relationship Id="rId25" Type="http://schemas.openxmlformats.org/officeDocument/2006/relationships/font" Target="fonts/PlayfairDisplay-regular.fntdata"/><Relationship Id="rId28" Type="http://schemas.openxmlformats.org/officeDocument/2006/relationships/font" Target="fonts/PlayfairDisplay-boldItalic.fntdata"/><Relationship Id="rId27" Type="http://schemas.openxmlformats.org/officeDocument/2006/relationships/font" Target="fonts/PlayfairDispl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33" Type="http://schemas.openxmlformats.org/officeDocument/2006/relationships/font" Target="fonts/Lexend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35" Type="http://schemas.openxmlformats.org/officeDocument/2006/relationships/font" Target="fonts/Oswald-regular.fntdata"/><Relationship Id="rId12" Type="http://schemas.openxmlformats.org/officeDocument/2006/relationships/slide" Target="slides/slide7.xml"/><Relationship Id="rId34" Type="http://schemas.openxmlformats.org/officeDocument/2006/relationships/font" Target="fonts/Lexen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Oswald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c2ca98c48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c2ca98c48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1. Solving Real Supply Chain Pain Points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Reducing stockouts, excess inventory, and costly delays.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2. Turning Data Into Smarter Decisions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Using analytics to optimize routes, inventory levels, and service performance.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3. Driving Strategic Business Impact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Improving cost efficiency, customer experience, and global network resilience.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If you want, I can tighten them further or match your slide style.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c2a47480cf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c2a47480cf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c2a47480cf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c2a47480cf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bc7d231f7d_1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bc7d231f7d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c2ca98c48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c2ca98c48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c2a47480cf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c2a47480cf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c2a47480cf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c2a47480cf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c3e6143c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c3e6143c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c2a47480cf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c2a47480cf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1. Solving Real Supply Chain Pain Points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Reducing stockouts, excess inventory, and costly delays.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2. Turning Data Into Smarter Decisions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Using analytics to optimize routes, inventory levels, and service performance.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3. Driving Strategic Business Impact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Improving cost efficiency, customer experience, and global network resilience.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If you want, I can tighten them further or match your slide style.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c2a47480cf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c2a47480cf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bc32dc410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bc32dc410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c2a47480c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c2a47480c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1. Solving Real Supply Chain Pain Points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Reducing stockouts, excess inventory, and costly delays.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2. Turning Data Into Smarter Decisions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Using analytics to optimize routes, inventory levels, and service performance.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3. Driving Strategic Business Impact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Improving cost efficiency, customer experience, and global network resilience.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If you want, I can tighten them further or match your slide style.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c2a47480c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c2a47480c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1. Solving Real Supply Chain Pain Points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Reducing stockouts, excess inventory, and costly delays.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2. Turning Data Into Smarter Decisions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Using analytics to optimize routes, inventory levels, and service performance.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3. Driving Strategic Business Impact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Improving cost efficiency, customer experience, and global network resilience.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If you want, I can tighten them further or match your slide style.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c2a47480cf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c2a47480cf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1. Solving Real Supply Chain Pain Points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Reducing stockouts, excess inventory, and costly delays.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2. Turning Data Into Smarter Decisions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Using analytics to optimize routes, inventory levels, and service performance.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3. Driving Strategic Business Impact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Improving cost efficiency, customer experience, and global network resilience.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If you want, I can tighten them further or match your slide style.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c2a47480cf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c2a47480cf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1. Solving Real Supply Chain Pain Points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Reducing stockouts, excess inventory, and costly delays.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2. Turning Data Into Smarter Decisions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Using analytics to optimize routes, inventory levels, and service performance.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3. Driving Strategic Business Impact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Improving cost efficiency, customer experience, and global network resilience.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If you want, I can tighten them further or match your slide style.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c2a47480cf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c2a47480cf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1. Solving Real Supply Chain Pain Points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Reducing stockouts, excess inventory, and costly delays.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2. Turning Data Into Smarter Decisions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Using analytics to optimize routes, inventory levels, and service performance.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3. Driving Strategic Business Impact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Improving cost efficiency, customer experience, and global network resilience.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If you want, I can tighten them further or match your slide style.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c2a47480cf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c2a47480cf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1. Solving Real Supply Chain Pain Points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Reducing stockouts, excess inventory, and costly delays.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2. Turning Data Into Smarter Decisions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Using analytics to optimize routes, inventory levels, and service performance.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3. Driving Strategic Business Impact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Improving cost efficiency, customer experience, and global network resilience.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If you want, I can tighten them further or match your slide style.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c2a47480cf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c2a47480cf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1. Solving Real Supply Chain Pain Points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Reducing stockouts, excess inventory, and costly delays.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2. Turning Data Into Smarter Decisions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Using analytics to optimize routes, inventory levels, and service performance.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3. Driving Strategic Business Impact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Improving cost efficiency, customer experience, and global network resilience.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If you want, I can tighten them further or match your slide style.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2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ctrTitle"/>
          </p:nvPr>
        </p:nvSpPr>
        <p:spPr>
          <a:xfrm>
            <a:off x="-811025" y="878050"/>
            <a:ext cx="10560000" cy="4466400"/>
          </a:xfrm>
          <a:prstGeom prst="rect">
            <a:avLst/>
          </a:prstGeom>
          <a:solidFill>
            <a:schemeClr val="lt1"/>
          </a:solidFill>
          <a:effectLst>
            <a:outerShdw rotWithShape="0" algn="bl" dir="5400000" dist="19050">
              <a:srgbClr val="0000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i="1" sz="6700">
                <a:latin typeface="Lexend"/>
                <a:ea typeface="Lexend"/>
                <a:cs typeface="Lexend"/>
                <a:sym typeface="Lexe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539988" y="173750"/>
            <a:ext cx="4910100" cy="577800"/>
          </a:xfrm>
          <a:prstGeom prst="rect">
            <a:avLst/>
          </a:prstGeom>
          <a:solidFill>
            <a:schemeClr val="dk2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6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" name="Google Shape;38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" name="Google Shape;45;p1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10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1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1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hyperlink" Target="https://data.mendeley.com/datasets/8gx2fvg2k6/5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32.png"/><Relationship Id="rId6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3.png"/><Relationship Id="rId5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Relationship Id="rId5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3.png"/><Relationship Id="rId5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huggingface.co/spaces/smilesimile/DataCo-SupplyChain" TargetMode="External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11.png"/><Relationship Id="rId5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0" Type="http://schemas.openxmlformats.org/officeDocument/2006/relationships/hyperlink" Target="https://huggingface.co/spaces/smilesimile/DataCo-SupplyChain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Relationship Id="rId9" Type="http://schemas.openxmlformats.org/officeDocument/2006/relationships/image" Target="../media/image33.png"/><Relationship Id="rId5" Type="http://schemas.openxmlformats.org/officeDocument/2006/relationships/hyperlink" Target="https://www.linkedin.com/in/pornnapas-roongsuk/" TargetMode="External"/><Relationship Id="rId6" Type="http://schemas.openxmlformats.org/officeDocument/2006/relationships/hyperlink" Target="https://github.com/rphornnapas/DataCo-SupplyChain-DC" TargetMode="External"/><Relationship Id="rId7" Type="http://schemas.openxmlformats.org/officeDocument/2006/relationships/image" Target="../media/image29.png"/><Relationship Id="rId8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9.png"/><Relationship Id="rId5" Type="http://schemas.openxmlformats.org/officeDocument/2006/relationships/image" Target="../media/image14.png"/><Relationship Id="rId6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 title="newplot (11).png"/>
          <p:cNvPicPr preferRelativeResize="0"/>
          <p:nvPr/>
        </p:nvPicPr>
        <p:blipFill rotWithShape="1">
          <a:blip r:embed="rId3">
            <a:alphaModFix amt="63000"/>
          </a:blip>
          <a:srcRect b="13976" l="13347" r="20641" t="19214"/>
          <a:stretch/>
        </p:blipFill>
        <p:spPr>
          <a:xfrm>
            <a:off x="0" y="0"/>
            <a:ext cx="9144000" cy="520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>
            <p:ph type="title"/>
          </p:nvPr>
        </p:nvSpPr>
        <p:spPr>
          <a:xfrm>
            <a:off x="893100" y="3033450"/>
            <a:ext cx="7357800" cy="1289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220"/>
              <a:t>Supply Chain and Cost Optimization: </a:t>
            </a:r>
            <a:endParaRPr b="0" sz="162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-GB" sz="1820"/>
              <a:t>—----------------------------------------------------</a:t>
            </a:r>
            <a:endParaRPr b="0" sz="182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en-GB" sz="720" u="sng">
                <a:solidFill>
                  <a:schemeClr val="hlink"/>
                </a:solidFill>
                <a:hlinkClick r:id="rId4"/>
              </a:rPr>
              <a:t>Constante, F., Silva, F., &amp; Pereira, A. (2019). DataCo SMART Supply Chain for Big Data Analysis (Version 5) [Dataset]. Mendeley Data.</a:t>
            </a:r>
            <a:endParaRPr b="0" sz="1820"/>
          </a:p>
        </p:txBody>
      </p:sp>
      <p:sp>
        <p:nvSpPr>
          <p:cNvPr id="65" name="Google Shape;65;p14"/>
          <p:cNvSpPr txBox="1"/>
          <p:nvPr/>
        </p:nvSpPr>
        <p:spPr>
          <a:xfrm>
            <a:off x="5797700" y="4322550"/>
            <a:ext cx="1952700" cy="340200"/>
          </a:xfrm>
          <a:prstGeom prst="rect">
            <a:avLst/>
          </a:prstGeom>
          <a:solidFill>
            <a:srgbClr val="01AFD1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4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Presented by Pornnapas R.</a:t>
            </a:r>
            <a:endParaRPr sz="24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 txBox="1"/>
          <p:nvPr>
            <p:ph type="ctrTitle"/>
          </p:nvPr>
        </p:nvSpPr>
        <p:spPr>
          <a:xfrm>
            <a:off x="-38475" y="878050"/>
            <a:ext cx="9182400" cy="42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218" name="Google Shape;218;p23"/>
          <p:cNvSpPr txBox="1"/>
          <p:nvPr>
            <p:ph idx="4294967295" type="title"/>
          </p:nvPr>
        </p:nvSpPr>
        <p:spPr>
          <a:xfrm>
            <a:off x="4731925" y="1056950"/>
            <a:ext cx="3959400" cy="3670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SafetyStock&amp;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Reorder Point Calculation: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50"/>
              <a:t>Estimated Stocking Quantity and value</a:t>
            </a:r>
            <a:endParaRPr sz="1550"/>
          </a:p>
        </p:txBody>
      </p:sp>
      <p:sp>
        <p:nvSpPr>
          <p:cNvPr id="219" name="Google Shape;219;p23"/>
          <p:cNvSpPr txBox="1"/>
          <p:nvPr>
            <p:ph idx="1" type="subTitle"/>
          </p:nvPr>
        </p:nvSpPr>
        <p:spPr>
          <a:xfrm>
            <a:off x="539988" y="173750"/>
            <a:ext cx="491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ENGINEERING</a:t>
            </a:r>
            <a:endParaRPr/>
          </a:p>
        </p:txBody>
      </p:sp>
      <p:sp>
        <p:nvSpPr>
          <p:cNvPr id="220" name="Google Shape;220;p23"/>
          <p:cNvSpPr txBox="1"/>
          <p:nvPr>
            <p:ph idx="4294967295" type="title"/>
          </p:nvPr>
        </p:nvSpPr>
        <p:spPr>
          <a:xfrm>
            <a:off x="372200" y="1056950"/>
            <a:ext cx="3959400" cy="3670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KMeans: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50"/>
              <a:t>Define 3 clusters from Silhouette score</a:t>
            </a:r>
            <a:endParaRPr sz="1550"/>
          </a:p>
        </p:txBody>
      </p:sp>
      <p:pic>
        <p:nvPicPr>
          <p:cNvPr id="221" name="Google Shape;221;p23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1400" y="2842325"/>
            <a:ext cx="3640450" cy="177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3" title="downloa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2575" y="2415826"/>
            <a:ext cx="2407600" cy="31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3" title="download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175" y="1938775"/>
            <a:ext cx="2885551" cy="118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3" title="newplot (15).png"/>
          <p:cNvPicPr preferRelativeResize="0"/>
          <p:nvPr/>
        </p:nvPicPr>
        <p:blipFill rotWithShape="1">
          <a:blip r:embed="rId6">
            <a:alphaModFix/>
          </a:blip>
          <a:srcRect b="15956" l="7730" r="10809" t="20547"/>
          <a:stretch/>
        </p:blipFill>
        <p:spPr>
          <a:xfrm>
            <a:off x="916450" y="3127950"/>
            <a:ext cx="2730278" cy="141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3"/>
          <p:cNvSpPr/>
          <p:nvPr/>
        </p:nvSpPr>
        <p:spPr>
          <a:xfrm>
            <a:off x="1223100" y="2628450"/>
            <a:ext cx="324000" cy="312000"/>
          </a:xfrm>
          <a:prstGeom prst="ellipse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26" name="Google Shape;226;p23"/>
          <p:cNvSpPr/>
          <p:nvPr/>
        </p:nvSpPr>
        <p:spPr>
          <a:xfrm>
            <a:off x="2633850" y="1938775"/>
            <a:ext cx="324000" cy="312000"/>
          </a:xfrm>
          <a:prstGeom prst="ellipse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 txBox="1"/>
          <p:nvPr>
            <p:ph type="ctrTitle"/>
          </p:nvPr>
        </p:nvSpPr>
        <p:spPr>
          <a:xfrm>
            <a:off x="0" y="878050"/>
            <a:ext cx="9144000" cy="44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232" name="Google Shape;232;p24" title="download.png"/>
          <p:cNvPicPr preferRelativeResize="0"/>
          <p:nvPr/>
        </p:nvPicPr>
        <p:blipFill rotWithShape="1">
          <a:blip r:embed="rId3">
            <a:alphaModFix/>
          </a:blip>
          <a:srcRect b="0" l="0" r="23242" t="0"/>
          <a:stretch/>
        </p:blipFill>
        <p:spPr>
          <a:xfrm>
            <a:off x="82837" y="1969660"/>
            <a:ext cx="5056881" cy="2608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4" title="download.png"/>
          <p:cNvPicPr preferRelativeResize="0"/>
          <p:nvPr/>
        </p:nvPicPr>
        <p:blipFill rotWithShape="1">
          <a:blip r:embed="rId4">
            <a:alphaModFix amt="90000"/>
          </a:blip>
          <a:srcRect b="0" l="0" r="95281" t="75692"/>
          <a:stretch/>
        </p:blipFill>
        <p:spPr>
          <a:xfrm>
            <a:off x="548840" y="2274133"/>
            <a:ext cx="3636391" cy="2133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4" title="download.png"/>
          <p:cNvPicPr preferRelativeResize="0"/>
          <p:nvPr/>
        </p:nvPicPr>
        <p:blipFill rotWithShape="1">
          <a:blip r:embed="rId4">
            <a:alphaModFix amt="90000"/>
          </a:blip>
          <a:srcRect b="0" l="0" r="95281" t="75692"/>
          <a:stretch/>
        </p:blipFill>
        <p:spPr>
          <a:xfrm>
            <a:off x="4400429" y="2463517"/>
            <a:ext cx="478560" cy="194471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4"/>
          <p:cNvSpPr/>
          <p:nvPr/>
        </p:nvSpPr>
        <p:spPr>
          <a:xfrm rot="5400000">
            <a:off x="3276472" y="3205299"/>
            <a:ext cx="2133994" cy="271664"/>
          </a:xfrm>
          <a:prstGeom prst="rect">
            <a:avLst/>
          </a:prstGeom>
          <a:noFill/>
          <a:ln cap="flat" cmpd="sng" w="12625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121025" lIns="121025" spcFirstLastPara="1" rIns="121025" wrap="square" tIns="121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53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36" name="Google Shape;236;p24" title="download.png"/>
          <p:cNvPicPr preferRelativeResize="0"/>
          <p:nvPr/>
        </p:nvPicPr>
        <p:blipFill rotWithShape="1">
          <a:blip r:embed="rId4">
            <a:alphaModFix/>
          </a:blip>
          <a:srcRect b="0" l="0" r="54306" t="0"/>
          <a:stretch/>
        </p:blipFill>
        <p:spPr>
          <a:xfrm>
            <a:off x="5823386" y="2093436"/>
            <a:ext cx="4841051" cy="2514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4" title="download.png"/>
          <p:cNvPicPr preferRelativeResize="0"/>
          <p:nvPr/>
        </p:nvPicPr>
        <p:blipFill rotWithShape="1">
          <a:blip r:embed="rId4">
            <a:alphaModFix amt="90000"/>
          </a:blip>
          <a:srcRect b="0" l="0" r="95281" t="75692"/>
          <a:stretch/>
        </p:blipFill>
        <p:spPr>
          <a:xfrm>
            <a:off x="8484073" y="2018976"/>
            <a:ext cx="2660626" cy="266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" title="download.png"/>
          <p:cNvPicPr preferRelativeResize="0"/>
          <p:nvPr/>
        </p:nvPicPr>
        <p:blipFill rotWithShape="1">
          <a:blip r:embed="rId4">
            <a:alphaModFix amt="90000"/>
          </a:blip>
          <a:srcRect b="0" l="0" r="95281" t="75692"/>
          <a:stretch/>
        </p:blipFill>
        <p:spPr>
          <a:xfrm rot="5400000">
            <a:off x="6865643" y="1060386"/>
            <a:ext cx="319555" cy="3031326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"/>
          <p:cNvSpPr/>
          <p:nvPr/>
        </p:nvSpPr>
        <p:spPr>
          <a:xfrm>
            <a:off x="6572980" y="2198809"/>
            <a:ext cx="1911096" cy="251231"/>
          </a:xfrm>
          <a:prstGeom prst="rect">
            <a:avLst/>
          </a:prstGeom>
          <a:noFill/>
          <a:ln cap="flat" cmpd="sng" w="12025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115300" lIns="115300" spcFirstLastPara="1" rIns="115300" wrap="square" tIns="11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5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40" name="Google Shape;240;p24" title="download.png"/>
          <p:cNvPicPr preferRelativeResize="0"/>
          <p:nvPr/>
        </p:nvPicPr>
        <p:blipFill rotWithShape="1">
          <a:blip r:embed="rId4">
            <a:alphaModFix amt="90000"/>
          </a:blip>
          <a:srcRect b="0" l="0" r="95281" t="75692"/>
          <a:stretch/>
        </p:blipFill>
        <p:spPr>
          <a:xfrm rot="5400000">
            <a:off x="6173622" y="2668669"/>
            <a:ext cx="1523120" cy="193364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4"/>
          <p:cNvSpPr/>
          <p:nvPr/>
        </p:nvSpPr>
        <p:spPr>
          <a:xfrm>
            <a:off x="5823386" y="2735828"/>
            <a:ext cx="2660628" cy="138101"/>
          </a:xfrm>
          <a:prstGeom prst="rect">
            <a:avLst/>
          </a:prstGeom>
          <a:noFill/>
          <a:ln cap="flat" cmpd="sng" w="12025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115300" lIns="115300" spcFirstLastPara="1" rIns="115300" wrap="square" tIns="11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5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42" name="Google Shape;242;p24"/>
          <p:cNvSpPr txBox="1"/>
          <p:nvPr>
            <p:ph idx="1" type="subTitle"/>
          </p:nvPr>
        </p:nvSpPr>
        <p:spPr>
          <a:xfrm>
            <a:off x="539988" y="173750"/>
            <a:ext cx="491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EVALUATION</a:t>
            </a:r>
            <a:endParaRPr/>
          </a:p>
        </p:txBody>
      </p:sp>
      <p:sp>
        <p:nvSpPr>
          <p:cNvPr id="243" name="Google Shape;243;p24"/>
          <p:cNvSpPr txBox="1"/>
          <p:nvPr>
            <p:ph idx="4294967295" type="title"/>
          </p:nvPr>
        </p:nvSpPr>
        <p:spPr>
          <a:xfrm>
            <a:off x="242300" y="952100"/>
            <a:ext cx="8520600" cy="8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1: Late Delivery Risk prediction: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50"/>
              <a:t>Training model by one product - Location is the main feature impact on the delay</a:t>
            </a:r>
            <a:endParaRPr sz="1550"/>
          </a:p>
        </p:txBody>
      </p:sp>
      <p:pic>
        <p:nvPicPr>
          <p:cNvPr id="244" name="Google Shape;244;p24" title="download.png"/>
          <p:cNvPicPr preferRelativeResize="0"/>
          <p:nvPr/>
        </p:nvPicPr>
        <p:blipFill rotWithShape="1">
          <a:blip r:embed="rId3">
            <a:alphaModFix/>
          </a:blip>
          <a:srcRect b="52685" l="78305" r="0" t="5357"/>
          <a:stretch/>
        </p:blipFill>
        <p:spPr>
          <a:xfrm>
            <a:off x="500050" y="2198800"/>
            <a:ext cx="1343350" cy="10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4" title="download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8344" y="3227450"/>
            <a:ext cx="2530115" cy="185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5"/>
          <p:cNvSpPr txBox="1"/>
          <p:nvPr>
            <p:ph type="ctrTitle"/>
          </p:nvPr>
        </p:nvSpPr>
        <p:spPr>
          <a:xfrm>
            <a:off x="0" y="878050"/>
            <a:ext cx="9144000" cy="44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251" name="Google Shape;251;p25"/>
          <p:cNvSpPr txBox="1"/>
          <p:nvPr>
            <p:ph idx="1" type="subTitle"/>
          </p:nvPr>
        </p:nvSpPr>
        <p:spPr>
          <a:xfrm>
            <a:off x="539988" y="173750"/>
            <a:ext cx="491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EVALUATION</a:t>
            </a:r>
            <a:endParaRPr/>
          </a:p>
        </p:txBody>
      </p:sp>
      <p:sp>
        <p:nvSpPr>
          <p:cNvPr id="252" name="Google Shape;252;p25"/>
          <p:cNvSpPr txBox="1"/>
          <p:nvPr>
            <p:ph idx="4294967295" type="title"/>
          </p:nvPr>
        </p:nvSpPr>
        <p:spPr>
          <a:xfrm>
            <a:off x="242300" y="952100"/>
            <a:ext cx="8520600" cy="8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2: </a:t>
            </a:r>
            <a:r>
              <a:rPr lang="en-GB"/>
              <a:t>Freight Charge Prediction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50"/>
              <a:t>Predict freight charge for estimating </a:t>
            </a:r>
            <a:r>
              <a:rPr lang="en-GB" sz="1550"/>
              <a:t>investment</a:t>
            </a:r>
            <a:r>
              <a:rPr lang="en-GB" sz="1550"/>
              <a:t> on DC implementation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25" title="download.png"/>
          <p:cNvPicPr preferRelativeResize="0"/>
          <p:nvPr/>
        </p:nvPicPr>
        <p:blipFill rotWithShape="1">
          <a:blip r:embed="rId3">
            <a:alphaModFix/>
          </a:blip>
          <a:srcRect b="49223" l="35860" r="0" t="0"/>
          <a:stretch/>
        </p:blipFill>
        <p:spPr>
          <a:xfrm>
            <a:off x="5255688" y="1932600"/>
            <a:ext cx="2767501" cy="249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5" title="downloa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850" y="1952850"/>
            <a:ext cx="4910100" cy="242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5" title="download.png"/>
          <p:cNvPicPr preferRelativeResize="0"/>
          <p:nvPr/>
        </p:nvPicPr>
        <p:blipFill rotWithShape="1">
          <a:blip r:embed="rId5">
            <a:alphaModFix amt="90000"/>
          </a:blip>
          <a:srcRect b="0" l="0" r="95281" t="75692"/>
          <a:stretch/>
        </p:blipFill>
        <p:spPr>
          <a:xfrm>
            <a:off x="281425" y="2340650"/>
            <a:ext cx="1598351" cy="195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5" title="download.png"/>
          <p:cNvPicPr preferRelativeResize="0"/>
          <p:nvPr/>
        </p:nvPicPr>
        <p:blipFill rotWithShape="1">
          <a:blip r:embed="rId5">
            <a:alphaModFix amt="90000"/>
          </a:blip>
          <a:srcRect b="0" l="0" r="95281" t="75692"/>
          <a:stretch/>
        </p:blipFill>
        <p:spPr>
          <a:xfrm>
            <a:off x="2607725" y="2310350"/>
            <a:ext cx="2111877" cy="195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5"/>
          <p:cNvSpPr/>
          <p:nvPr/>
        </p:nvSpPr>
        <p:spPr>
          <a:xfrm rot="5400000">
            <a:off x="1216130" y="2796264"/>
            <a:ext cx="1999200" cy="671700"/>
          </a:xfrm>
          <a:prstGeom prst="rect">
            <a:avLst/>
          </a:prstGeom>
          <a:noFill/>
          <a:ln cap="flat" cmpd="sng" w="13650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130925" lIns="130925" spcFirstLastPara="1" rIns="130925" wrap="square" tIns="130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4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58" name="Google Shape;258;p25"/>
          <p:cNvSpPr txBox="1"/>
          <p:nvPr/>
        </p:nvSpPr>
        <p:spPr>
          <a:xfrm>
            <a:off x="4643588" y="4306925"/>
            <a:ext cx="39249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355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rPr>
              <a:t>Residuals are narrowly distributed around zero, indicating high predictive accuracy and minimal systematic bias</a:t>
            </a:r>
            <a:endParaRPr sz="13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6"/>
          <p:cNvSpPr txBox="1"/>
          <p:nvPr>
            <p:ph type="ctrTitle"/>
          </p:nvPr>
        </p:nvSpPr>
        <p:spPr>
          <a:xfrm>
            <a:off x="0" y="878050"/>
            <a:ext cx="9144000" cy="42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264" name="Google Shape;264;p26" title="newplot (7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475" y="2011550"/>
            <a:ext cx="3582652" cy="20152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65" name="Google Shape;265;p26"/>
          <p:cNvSpPr/>
          <p:nvPr/>
        </p:nvSpPr>
        <p:spPr>
          <a:xfrm rot="-5400000">
            <a:off x="4557800" y="3167525"/>
            <a:ext cx="244800" cy="290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66" name="Google Shape;266;p26"/>
          <p:cNvSpPr txBox="1"/>
          <p:nvPr/>
        </p:nvSpPr>
        <p:spPr>
          <a:xfrm>
            <a:off x="1687900" y="4026788"/>
            <a:ext cx="32808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355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rPr>
              <a:t>Current Setting</a:t>
            </a:r>
            <a:endParaRPr sz="13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67" name="Google Shape;267;p26"/>
          <p:cNvSpPr txBox="1"/>
          <p:nvPr/>
        </p:nvSpPr>
        <p:spPr>
          <a:xfrm>
            <a:off x="5696700" y="4026800"/>
            <a:ext cx="32808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5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rPr>
              <a:t>Distribution Center implementation</a:t>
            </a:r>
            <a:endParaRPr sz="13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68" name="Google Shape;268;p26"/>
          <p:cNvSpPr txBox="1"/>
          <p:nvPr>
            <p:ph idx="4294967295" type="title"/>
          </p:nvPr>
        </p:nvSpPr>
        <p:spPr>
          <a:xfrm>
            <a:off x="242300" y="952100"/>
            <a:ext cx="5864400" cy="8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-GB"/>
              <a:t>MODEL 1: Late Delivery Risk prediction: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0714"/>
              <a:buFont typeface="Arial"/>
              <a:buNone/>
            </a:pPr>
            <a:r>
              <a:rPr lang="en-GB" sz="1555"/>
              <a:t>Location Clustering (KMeans) to Determine DC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6"/>
          <p:cNvSpPr txBox="1"/>
          <p:nvPr>
            <p:ph idx="1" type="subTitle"/>
          </p:nvPr>
        </p:nvSpPr>
        <p:spPr>
          <a:xfrm>
            <a:off x="539988" y="173750"/>
            <a:ext cx="491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IMPLEMENTATION</a:t>
            </a:r>
            <a:endParaRPr/>
          </a:p>
        </p:txBody>
      </p:sp>
      <p:grpSp>
        <p:nvGrpSpPr>
          <p:cNvPr id="270" name="Google Shape;270;p26"/>
          <p:cNvGrpSpPr/>
          <p:nvPr/>
        </p:nvGrpSpPr>
        <p:grpSpPr>
          <a:xfrm>
            <a:off x="5021275" y="2011550"/>
            <a:ext cx="3582704" cy="2015251"/>
            <a:chOff x="5021275" y="2011550"/>
            <a:chExt cx="3582704" cy="2015251"/>
          </a:xfrm>
        </p:grpSpPr>
        <p:pic>
          <p:nvPicPr>
            <p:cNvPr id="271" name="Google Shape;271;p26" title="newplot (17).png"/>
            <p:cNvPicPr preferRelativeResize="0"/>
            <p:nvPr/>
          </p:nvPicPr>
          <p:blipFill rotWithShape="1">
            <a:blip r:embed="rId4">
              <a:alphaModFix/>
            </a:blip>
            <a:srcRect b="5808" l="0" r="14332" t="8523"/>
            <a:stretch/>
          </p:blipFill>
          <p:spPr>
            <a:xfrm>
              <a:off x="5021275" y="2011550"/>
              <a:ext cx="3582704" cy="201525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272" name="Google Shape;272;p26" title="newplot (17).png"/>
            <p:cNvPicPr preferRelativeResize="0"/>
            <p:nvPr/>
          </p:nvPicPr>
          <p:blipFill rotWithShape="1">
            <a:blip r:embed="rId4">
              <a:alphaModFix/>
            </a:blip>
            <a:srcRect b="71328" l="77760" r="0" t="6972"/>
            <a:stretch/>
          </p:blipFill>
          <p:spPr>
            <a:xfrm>
              <a:off x="7807200" y="2011550"/>
              <a:ext cx="796776" cy="437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26" title="newplot (17).png"/>
            <p:cNvPicPr preferRelativeResize="0"/>
            <p:nvPr/>
          </p:nvPicPr>
          <p:blipFill rotWithShape="1">
            <a:blip r:embed="rId4">
              <a:alphaModFix/>
            </a:blip>
            <a:srcRect b="89810" l="37922" r="37920" t="0"/>
            <a:stretch/>
          </p:blipFill>
          <p:spPr>
            <a:xfrm>
              <a:off x="6174750" y="2011550"/>
              <a:ext cx="865500" cy="2053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7"/>
          <p:cNvSpPr txBox="1"/>
          <p:nvPr>
            <p:ph type="ctrTitle"/>
          </p:nvPr>
        </p:nvSpPr>
        <p:spPr>
          <a:xfrm>
            <a:off x="-448200" y="886475"/>
            <a:ext cx="10560000" cy="42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279" name="Google Shape;279;p27" title="newplot (17)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000" y="2011550"/>
            <a:ext cx="3582704" cy="20152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80" name="Google Shape;280;p27"/>
          <p:cNvSpPr txBox="1"/>
          <p:nvPr/>
        </p:nvSpPr>
        <p:spPr>
          <a:xfrm>
            <a:off x="1291200" y="4070100"/>
            <a:ext cx="32808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5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rPr>
              <a:t>Distribution Center implementation</a:t>
            </a:r>
            <a:endParaRPr sz="13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281" name="Google Shape;281;p27"/>
          <p:cNvGrpSpPr/>
          <p:nvPr/>
        </p:nvGrpSpPr>
        <p:grpSpPr>
          <a:xfrm>
            <a:off x="5287113" y="1204075"/>
            <a:ext cx="3515046" cy="1233600"/>
            <a:chOff x="854018" y="3399225"/>
            <a:chExt cx="3389957" cy="1233600"/>
          </a:xfrm>
        </p:grpSpPr>
        <p:pic>
          <p:nvPicPr>
            <p:cNvPr id="282" name="Google Shape;282;p27" title="download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54029" y="3464600"/>
              <a:ext cx="1441446" cy="93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3" name="Google Shape;283;p27"/>
            <p:cNvSpPr txBox="1"/>
            <p:nvPr/>
          </p:nvSpPr>
          <p:spPr>
            <a:xfrm>
              <a:off x="854018" y="4294125"/>
              <a:ext cx="1441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>
                  <a:solidFill>
                    <a:schemeClr val="dk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t-stat: 59.77678496499263</a:t>
              </a:r>
              <a:endParaRPr sz="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077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>
                  <a:solidFill>
                    <a:schemeClr val="dk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p-value: 0.0</a:t>
              </a:r>
              <a:endParaRPr sz="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84" name="Google Shape;284;p27"/>
            <p:cNvSpPr txBox="1"/>
            <p:nvPr/>
          </p:nvSpPr>
          <p:spPr>
            <a:xfrm>
              <a:off x="2295475" y="3399225"/>
              <a:ext cx="1948500" cy="93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55">
                  <a:solidFill>
                    <a:schemeClr val="dk2"/>
                  </a:solidFill>
                  <a:highlight>
                    <a:schemeClr val="dk1"/>
                  </a:highlight>
                  <a:latin typeface="Oswald"/>
                  <a:ea typeface="Oswald"/>
                  <a:cs typeface="Oswald"/>
                  <a:sym typeface="Oswald"/>
                </a:rPr>
                <a:t>Prediction result after apply Machine Learning Model</a:t>
              </a:r>
              <a:endParaRPr sz="1155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spcBef>
                  <a:spcPts val="10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-GB" sz="855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rPr>
                <a:t>The difference between </a:t>
              </a:r>
              <a:endParaRPr sz="855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-GB" sz="855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rPr>
                <a:t>the two groups is statistically significant</a:t>
              </a:r>
              <a:endParaRPr sz="855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285" name="Google Shape;285;p27"/>
          <p:cNvSpPr txBox="1"/>
          <p:nvPr>
            <p:ph idx="4294967295" type="title"/>
          </p:nvPr>
        </p:nvSpPr>
        <p:spPr>
          <a:xfrm>
            <a:off x="242300" y="952100"/>
            <a:ext cx="7124700" cy="8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-GB"/>
              <a:t>MODEL 1: Late Delivery Risk prediction: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0714"/>
              <a:buFont typeface="Arial"/>
              <a:buNone/>
            </a:pPr>
            <a:r>
              <a:rPr lang="en-GB" sz="1555"/>
              <a:t>Location Clustering (KMeans) to Determine DC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7"/>
          <p:cNvSpPr txBox="1"/>
          <p:nvPr>
            <p:ph idx="1" type="subTitle"/>
          </p:nvPr>
        </p:nvSpPr>
        <p:spPr>
          <a:xfrm>
            <a:off x="539988" y="173750"/>
            <a:ext cx="491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IMPLEMENTATION</a:t>
            </a:r>
            <a:endParaRPr/>
          </a:p>
        </p:txBody>
      </p:sp>
      <p:sp>
        <p:nvSpPr>
          <p:cNvPr id="287" name="Google Shape;287;p27"/>
          <p:cNvSpPr txBox="1"/>
          <p:nvPr/>
        </p:nvSpPr>
        <p:spPr>
          <a:xfrm>
            <a:off x="4923594" y="3233150"/>
            <a:ext cx="3726900" cy="393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89999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Better route management and Tracking</a:t>
            </a:r>
            <a:endParaRPr sz="11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8" name="Google Shape;288;p27"/>
          <p:cNvSpPr txBox="1"/>
          <p:nvPr/>
        </p:nvSpPr>
        <p:spPr>
          <a:xfrm>
            <a:off x="4923594" y="2670300"/>
            <a:ext cx="3726900" cy="393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89999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Reduce Late delivery risk</a:t>
            </a:r>
            <a:endParaRPr sz="11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9" name="Google Shape;289;p27"/>
          <p:cNvSpPr txBox="1"/>
          <p:nvPr/>
        </p:nvSpPr>
        <p:spPr>
          <a:xfrm>
            <a:off x="4923594" y="3796000"/>
            <a:ext cx="3726900" cy="393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89999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Ease and Simplify operations progress at Origin</a:t>
            </a:r>
            <a:endParaRPr sz="11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290" name="Google Shape;290;p27"/>
          <p:cNvCxnSpPr>
            <a:stCxn id="288" idx="1"/>
            <a:endCxn id="282" idx="1"/>
          </p:cNvCxnSpPr>
          <p:nvPr/>
        </p:nvCxnSpPr>
        <p:spPr>
          <a:xfrm flipH="1" rot="10800000">
            <a:off x="4923594" y="1735650"/>
            <a:ext cx="363600" cy="1131300"/>
          </a:xfrm>
          <a:prstGeom prst="curvedConnector3">
            <a:avLst>
              <a:gd fmla="val -6549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" name="Google Shape;291;p27"/>
          <p:cNvCxnSpPr>
            <a:stCxn id="287" idx="1"/>
            <a:endCxn id="279" idx="3"/>
          </p:cNvCxnSpPr>
          <p:nvPr/>
        </p:nvCxnSpPr>
        <p:spPr>
          <a:xfrm rot="10800000">
            <a:off x="4201794" y="3019100"/>
            <a:ext cx="721800" cy="4107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" name="Google Shape;292;p27"/>
          <p:cNvCxnSpPr>
            <a:stCxn id="289" idx="1"/>
            <a:endCxn id="279" idx="3"/>
          </p:cNvCxnSpPr>
          <p:nvPr/>
        </p:nvCxnSpPr>
        <p:spPr>
          <a:xfrm rot="10800000">
            <a:off x="4201794" y="3019150"/>
            <a:ext cx="721800" cy="9735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8"/>
          <p:cNvSpPr txBox="1"/>
          <p:nvPr>
            <p:ph type="ctrTitle"/>
          </p:nvPr>
        </p:nvSpPr>
        <p:spPr>
          <a:xfrm>
            <a:off x="-811025" y="878050"/>
            <a:ext cx="10560000" cy="42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298" name="Google Shape;298;p28"/>
          <p:cNvSpPr txBox="1"/>
          <p:nvPr/>
        </p:nvSpPr>
        <p:spPr>
          <a:xfrm>
            <a:off x="540000" y="4157025"/>
            <a:ext cx="40320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355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rPr>
              <a:t>Total suggested stocking value </a:t>
            </a:r>
            <a:r>
              <a:rPr lang="en-GB" sz="1355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rPr>
              <a:t>USD</a:t>
            </a:r>
            <a:r>
              <a:rPr lang="en-GB" sz="13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GB" sz="1355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rPr>
              <a:t>$476K across all new DC</a:t>
            </a:r>
            <a:endParaRPr sz="13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99" name="Google Shape;299;p28"/>
          <p:cNvSpPr txBox="1"/>
          <p:nvPr/>
        </p:nvSpPr>
        <p:spPr>
          <a:xfrm>
            <a:off x="5714600" y="4206875"/>
            <a:ext cx="32808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5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rPr>
              <a:t>Top product stocking by Value</a:t>
            </a:r>
            <a:endParaRPr sz="13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00" name="Google Shape;300;p28"/>
          <p:cNvSpPr txBox="1"/>
          <p:nvPr>
            <p:ph idx="4294967295" type="title"/>
          </p:nvPr>
        </p:nvSpPr>
        <p:spPr>
          <a:xfrm>
            <a:off x="242300" y="952100"/>
            <a:ext cx="5886300" cy="8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1: Late Delivery Risk prediction: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55"/>
              <a:t>DC Stocking Investment estimation by utilizing reorder point </a:t>
            </a:r>
            <a:r>
              <a:rPr lang="en-GB" sz="1555"/>
              <a:t>calculation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8"/>
          <p:cNvSpPr txBox="1"/>
          <p:nvPr>
            <p:ph idx="1" type="subTitle"/>
          </p:nvPr>
        </p:nvSpPr>
        <p:spPr>
          <a:xfrm>
            <a:off x="539988" y="173750"/>
            <a:ext cx="491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IMPLEMENTATION</a:t>
            </a:r>
            <a:endParaRPr/>
          </a:p>
        </p:txBody>
      </p:sp>
      <p:pic>
        <p:nvPicPr>
          <p:cNvPr id="302" name="Google Shape;302;p28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2600" y="1754776"/>
            <a:ext cx="4432151" cy="250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8" title="download.png"/>
          <p:cNvPicPr preferRelativeResize="0"/>
          <p:nvPr/>
        </p:nvPicPr>
        <p:blipFill rotWithShape="1">
          <a:blip r:embed="rId4">
            <a:alphaModFix amt="90000"/>
          </a:blip>
          <a:srcRect b="0" l="0" r="95281" t="75692"/>
          <a:stretch/>
        </p:blipFill>
        <p:spPr>
          <a:xfrm>
            <a:off x="4422600" y="2123425"/>
            <a:ext cx="4844800" cy="213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8" title="download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000" y="1832925"/>
            <a:ext cx="3782356" cy="234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9"/>
          <p:cNvSpPr txBox="1"/>
          <p:nvPr>
            <p:ph type="ctrTitle"/>
          </p:nvPr>
        </p:nvSpPr>
        <p:spPr>
          <a:xfrm>
            <a:off x="-811025" y="878050"/>
            <a:ext cx="10560000" cy="42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310" name="Google Shape;310;p29"/>
          <p:cNvSpPr txBox="1"/>
          <p:nvPr>
            <p:ph idx="4294967295" type="title"/>
          </p:nvPr>
        </p:nvSpPr>
        <p:spPr>
          <a:xfrm>
            <a:off x="242300" y="952100"/>
            <a:ext cx="8548800" cy="8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2: Freight Charge Prediction</a:t>
            </a:r>
            <a:r>
              <a:rPr lang="en-GB"/>
              <a:t>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55"/>
              <a:t>Apply freight cost prediction model to estimate selling price to improve sale margin</a:t>
            </a:r>
            <a:endParaRPr/>
          </a:p>
        </p:txBody>
      </p:sp>
      <p:sp>
        <p:nvSpPr>
          <p:cNvPr id="311" name="Google Shape;311;p29"/>
          <p:cNvSpPr txBox="1"/>
          <p:nvPr>
            <p:ph idx="1" type="subTitle"/>
          </p:nvPr>
        </p:nvSpPr>
        <p:spPr>
          <a:xfrm>
            <a:off x="539988" y="173750"/>
            <a:ext cx="491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IMPLEMENTATION</a:t>
            </a:r>
            <a:endParaRPr/>
          </a:p>
        </p:txBody>
      </p:sp>
      <p:pic>
        <p:nvPicPr>
          <p:cNvPr id="312" name="Google Shape;312;p29" title="download.png"/>
          <p:cNvPicPr preferRelativeResize="0"/>
          <p:nvPr/>
        </p:nvPicPr>
        <p:blipFill rotWithShape="1">
          <a:blip r:embed="rId3">
            <a:alphaModFix/>
          </a:blip>
          <a:srcRect b="13201" l="0" r="0" t="0"/>
          <a:stretch/>
        </p:blipFill>
        <p:spPr>
          <a:xfrm>
            <a:off x="492200" y="2042175"/>
            <a:ext cx="8352901" cy="2118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" name="Google Shape;313;p29"/>
          <p:cNvCxnSpPr/>
          <p:nvPr/>
        </p:nvCxnSpPr>
        <p:spPr>
          <a:xfrm flipH="1" rot="10800000">
            <a:off x="492200" y="3586950"/>
            <a:ext cx="8599500" cy="135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0"/>
          <p:cNvSpPr txBox="1"/>
          <p:nvPr>
            <p:ph type="ctrTitle"/>
          </p:nvPr>
        </p:nvSpPr>
        <p:spPr>
          <a:xfrm>
            <a:off x="-125" y="878050"/>
            <a:ext cx="9144000" cy="42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319" name="Google Shape;319;p30"/>
          <p:cNvSpPr txBox="1"/>
          <p:nvPr>
            <p:ph idx="4294967295" type="title"/>
          </p:nvPr>
        </p:nvSpPr>
        <p:spPr>
          <a:xfrm>
            <a:off x="242300" y="952100"/>
            <a:ext cx="8548800" cy="8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2: Freight Charge Prediction: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55" u="sng">
                <a:solidFill>
                  <a:schemeClr val="hlink"/>
                </a:solidFill>
                <a:hlinkClick r:id="rId3"/>
              </a:rPr>
              <a:t>Gradio </a:t>
            </a:r>
            <a:endParaRPr/>
          </a:p>
        </p:txBody>
      </p:sp>
      <p:sp>
        <p:nvSpPr>
          <p:cNvPr id="320" name="Google Shape;320;p30"/>
          <p:cNvSpPr txBox="1"/>
          <p:nvPr>
            <p:ph idx="1" type="subTitle"/>
          </p:nvPr>
        </p:nvSpPr>
        <p:spPr>
          <a:xfrm>
            <a:off x="539988" y="173750"/>
            <a:ext cx="491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IMPLEMENTATION</a:t>
            </a:r>
            <a:endParaRPr/>
          </a:p>
        </p:txBody>
      </p:sp>
      <p:pic>
        <p:nvPicPr>
          <p:cNvPr id="321" name="Google Shape;32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850" y="1682250"/>
            <a:ext cx="7792650" cy="323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1"/>
          <p:cNvSpPr txBox="1"/>
          <p:nvPr>
            <p:ph idx="4294967295" type="ctrTitle"/>
          </p:nvPr>
        </p:nvSpPr>
        <p:spPr>
          <a:xfrm>
            <a:off x="-858275" y="-258700"/>
            <a:ext cx="10560000" cy="5529000"/>
          </a:xfrm>
          <a:prstGeom prst="rect">
            <a:avLst/>
          </a:prstGeom>
          <a:solidFill>
            <a:srgbClr val="FFFFFF">
              <a:alpha val="66460"/>
            </a:srgbClr>
          </a:solidFill>
          <a:effectLst>
            <a:outerShdw rotWithShape="0" algn="bl" dir="5400000" dist="19050">
              <a:srgbClr val="0000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GB" sz="6700">
                <a:latin typeface="Lexend"/>
                <a:ea typeface="Lexend"/>
                <a:cs typeface="Lexend"/>
                <a:sym typeface="Lexend"/>
              </a:rPr>
              <a:t> </a:t>
            </a:r>
            <a:endParaRPr b="0" i="1" sz="67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7" name="Google Shape;327;p31"/>
          <p:cNvSpPr txBox="1"/>
          <p:nvPr/>
        </p:nvSpPr>
        <p:spPr>
          <a:xfrm>
            <a:off x="6121450" y="1851075"/>
            <a:ext cx="2469600" cy="243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89999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Focusing on sale strategy by Top sale product which cover approx 80% sales and implement Product Life Cycle </a:t>
            </a:r>
            <a:endParaRPr sz="10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89999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8" name="Google Shape;328;p31"/>
          <p:cNvSpPr txBox="1"/>
          <p:nvPr>
            <p:ph idx="1" type="subTitle"/>
          </p:nvPr>
        </p:nvSpPr>
        <p:spPr>
          <a:xfrm>
            <a:off x="539988" y="173750"/>
            <a:ext cx="4910100" cy="577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 AND CONCLUSION</a:t>
            </a:r>
            <a:endParaRPr/>
          </a:p>
        </p:txBody>
      </p:sp>
      <p:sp>
        <p:nvSpPr>
          <p:cNvPr id="329" name="Google Shape;329;p31"/>
          <p:cNvSpPr txBox="1"/>
          <p:nvPr/>
        </p:nvSpPr>
        <p:spPr>
          <a:xfrm>
            <a:off x="1010199" y="1848269"/>
            <a:ext cx="2469600" cy="243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Reduce 20% of Delayed risk</a:t>
            </a:r>
            <a:r>
              <a:rPr lang="en-GB" sz="9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9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by Implement DC fulfilment</a:t>
            </a:r>
            <a:endParaRPr sz="10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0" name="Google Shape;330;p31"/>
          <p:cNvSpPr txBox="1"/>
          <p:nvPr/>
        </p:nvSpPr>
        <p:spPr>
          <a:xfrm>
            <a:off x="1010200" y="1259850"/>
            <a:ext cx="3705600" cy="493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MODEL 1:</a:t>
            </a:r>
            <a:endParaRPr b="1" sz="9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Implement DC and Inventory Optimization</a:t>
            </a:r>
            <a:endParaRPr b="1" sz="9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Operations, Supply Chain</a:t>
            </a:r>
            <a:endParaRPr sz="7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1" name="Google Shape;331;p31"/>
          <p:cNvSpPr txBox="1"/>
          <p:nvPr/>
        </p:nvSpPr>
        <p:spPr>
          <a:xfrm>
            <a:off x="3553450" y="1848275"/>
            <a:ext cx="2479800" cy="243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89999" marR="25664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Dropped</a:t>
            </a:r>
            <a:r>
              <a:rPr lang="en-GB" sz="9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monthly freight-to-sales ratio by </a:t>
            </a:r>
            <a:r>
              <a:rPr b="1" lang="en-GB" sz="9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reclaiming more revenue 11.8%</a:t>
            </a:r>
            <a:r>
              <a:rPr lang="en-GB" sz="9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of total sales while providing </a:t>
            </a:r>
            <a:r>
              <a:rPr b="1" lang="en-GB" sz="9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precise cost </a:t>
            </a:r>
            <a:r>
              <a:rPr lang="en-GB" sz="9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estimations for the stakeholder</a:t>
            </a:r>
            <a:endParaRPr b="1" sz="9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2" name="Google Shape;332;p31"/>
          <p:cNvSpPr txBox="1"/>
          <p:nvPr/>
        </p:nvSpPr>
        <p:spPr>
          <a:xfrm>
            <a:off x="1007100" y="910650"/>
            <a:ext cx="2479800" cy="29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89999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Negative Profitability Margin</a:t>
            </a:r>
            <a:endParaRPr sz="10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3" name="Google Shape;333;p31"/>
          <p:cNvSpPr txBox="1"/>
          <p:nvPr/>
        </p:nvSpPr>
        <p:spPr>
          <a:xfrm>
            <a:off x="6114244" y="910650"/>
            <a:ext cx="2479800" cy="29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GB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Delivery Delays</a:t>
            </a:r>
            <a:endParaRPr sz="10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4" name="Google Shape;334;p31"/>
          <p:cNvSpPr txBox="1"/>
          <p:nvPr/>
        </p:nvSpPr>
        <p:spPr>
          <a:xfrm>
            <a:off x="3560680" y="910651"/>
            <a:ext cx="2479800" cy="29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GB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Unstable Freight Cost</a:t>
            </a:r>
            <a:endParaRPr sz="10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35" name="Google Shape;335;p31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448" y="2571750"/>
            <a:ext cx="2245224" cy="1451853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1"/>
          <p:cNvSpPr txBox="1"/>
          <p:nvPr/>
        </p:nvSpPr>
        <p:spPr>
          <a:xfrm>
            <a:off x="996350" y="4379400"/>
            <a:ext cx="7594500" cy="5778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89999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Cost trackers: </a:t>
            </a:r>
            <a:r>
              <a:rPr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Log every freight charge and actual expense to keep profits accurate.</a:t>
            </a:r>
            <a:endParaRPr sz="8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89999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Set Up Regional Hubs: </a:t>
            </a:r>
            <a:r>
              <a:rPr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Choose the best DC in each area to keep shipping smooth and fast.</a:t>
            </a:r>
            <a:endParaRPr sz="8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89999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Regional and Domestic Logistics operations: </a:t>
            </a:r>
            <a:r>
              <a:rPr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Gather more data for better delivery prediction result</a:t>
            </a:r>
            <a:endParaRPr sz="8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7" name="Google Shape;337;p31"/>
          <p:cNvSpPr txBox="1"/>
          <p:nvPr/>
        </p:nvSpPr>
        <p:spPr>
          <a:xfrm>
            <a:off x="4818450" y="1264610"/>
            <a:ext cx="3772500" cy="493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89999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MODEL 2:</a:t>
            </a:r>
            <a:endParaRPr b="1" sz="9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89999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Product Sales Driven</a:t>
            </a:r>
            <a:endParaRPr b="1" sz="9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89999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Sales, Pricing, Marketing</a:t>
            </a:r>
            <a:endParaRPr sz="7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38" name="Google Shape;338;p31" title="download.png"/>
          <p:cNvPicPr preferRelativeResize="0"/>
          <p:nvPr/>
        </p:nvPicPr>
        <p:blipFill rotWithShape="1">
          <a:blip r:embed="rId4">
            <a:alphaModFix/>
          </a:blip>
          <a:srcRect b="5069" l="0" r="0" t="0"/>
          <a:stretch/>
        </p:blipFill>
        <p:spPr>
          <a:xfrm>
            <a:off x="6373625" y="2571750"/>
            <a:ext cx="1889550" cy="1661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9" name="Google Shape;339;p31"/>
          <p:cNvSpPr txBox="1"/>
          <p:nvPr/>
        </p:nvSpPr>
        <p:spPr>
          <a:xfrm rot="-5400000">
            <a:off x="-768000" y="2617800"/>
            <a:ext cx="3030600" cy="314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89999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S O L U T I O N S</a:t>
            </a:r>
            <a:endParaRPr b="1" sz="10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0" name="Google Shape;340;p31"/>
          <p:cNvSpPr txBox="1"/>
          <p:nvPr/>
        </p:nvSpPr>
        <p:spPr>
          <a:xfrm rot="-5400000">
            <a:off x="457050" y="4517700"/>
            <a:ext cx="594000" cy="30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N E X T</a:t>
            </a:r>
            <a:endParaRPr b="1" sz="10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41" name="Google Shape;341;p31" title="download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7886" y="2571748"/>
            <a:ext cx="1889538" cy="1661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2"/>
          <p:cNvSpPr txBox="1"/>
          <p:nvPr>
            <p:ph idx="1" type="subTitle"/>
          </p:nvPr>
        </p:nvSpPr>
        <p:spPr>
          <a:xfrm>
            <a:off x="4310072" y="852950"/>
            <a:ext cx="3883800" cy="577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CONTACT</a:t>
            </a:r>
            <a:endParaRPr/>
          </a:p>
        </p:txBody>
      </p:sp>
      <p:sp>
        <p:nvSpPr>
          <p:cNvPr id="347" name="Google Shape;347;p32"/>
          <p:cNvSpPr txBox="1"/>
          <p:nvPr>
            <p:ph idx="4294967295" type="title"/>
          </p:nvPr>
        </p:nvSpPr>
        <p:spPr>
          <a:xfrm>
            <a:off x="52838" y="2142300"/>
            <a:ext cx="4149000" cy="8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700">
                <a:latin typeface="Lexend"/>
                <a:ea typeface="Lexend"/>
                <a:cs typeface="Lexend"/>
                <a:sym typeface="Lexend"/>
              </a:rPr>
              <a:t>THANK YOU</a:t>
            </a:r>
            <a:endParaRPr b="1" sz="37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8" name="Google Shape;348;p3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2"/>
          <p:cNvSpPr/>
          <p:nvPr/>
        </p:nvSpPr>
        <p:spPr>
          <a:xfrm>
            <a:off x="7715143" y="2431576"/>
            <a:ext cx="409500" cy="359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72800" lIns="72800" spcFirstLastPara="1" rIns="72800" wrap="square" tIns="72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4"/>
          </a:p>
        </p:txBody>
      </p:sp>
      <p:sp>
        <p:nvSpPr>
          <p:cNvPr id="350" name="Google Shape;350;p32"/>
          <p:cNvSpPr/>
          <p:nvPr/>
        </p:nvSpPr>
        <p:spPr>
          <a:xfrm>
            <a:off x="7722797" y="2989272"/>
            <a:ext cx="394200" cy="367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72800" lIns="72800" spcFirstLastPara="1" rIns="72800" wrap="square" tIns="72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4"/>
          </a:p>
        </p:txBody>
      </p:sp>
      <p:sp>
        <p:nvSpPr>
          <p:cNvPr id="351" name="Google Shape;351;p32"/>
          <p:cNvSpPr txBox="1"/>
          <p:nvPr/>
        </p:nvSpPr>
        <p:spPr>
          <a:xfrm>
            <a:off x="4828538" y="2976825"/>
            <a:ext cx="289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+61 479 149 245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2" name="Google Shape;352;p32"/>
          <p:cNvSpPr txBox="1"/>
          <p:nvPr/>
        </p:nvSpPr>
        <p:spPr>
          <a:xfrm>
            <a:off x="4775863" y="2415075"/>
            <a:ext cx="295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r.phornnapas@gmail.com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3" name="Google Shape;353;p32"/>
          <p:cNvSpPr txBox="1"/>
          <p:nvPr/>
        </p:nvSpPr>
        <p:spPr>
          <a:xfrm>
            <a:off x="5086350" y="1703475"/>
            <a:ext cx="2640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uFill>
                  <a:noFill/>
                </a:uFill>
                <a:latin typeface="Lexend"/>
                <a:ea typeface="Lexend"/>
                <a:cs typeface="Lexend"/>
                <a:sym typeface="Lexen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https://www.linkedin.com/in/pornnapas-roongsuk/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4" name="Google Shape;354;p32"/>
          <p:cNvSpPr txBox="1"/>
          <p:nvPr/>
        </p:nvSpPr>
        <p:spPr>
          <a:xfrm>
            <a:off x="4928850" y="3494625"/>
            <a:ext cx="2798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uFill>
                  <a:noFill/>
                </a:uFill>
                <a:latin typeface="Lexend"/>
                <a:ea typeface="Lexend"/>
                <a:cs typeface="Lexend"/>
                <a:sym typeface="Lexend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https://github.com/rphornnapas/DataCo-SupplyChain-DC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55" name="Google Shape;355;p32"/>
          <p:cNvPicPr preferRelativeResize="0"/>
          <p:nvPr/>
        </p:nvPicPr>
        <p:blipFill rotWithShape="1">
          <a:blip r:embed="rId7">
            <a:alphaModFix/>
          </a:blip>
          <a:srcRect b="0" l="20322" r="19104" t="0"/>
          <a:stretch/>
        </p:blipFill>
        <p:spPr>
          <a:xfrm>
            <a:off x="7733414" y="3609075"/>
            <a:ext cx="382336" cy="35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86413" y="1766000"/>
            <a:ext cx="466975" cy="4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2"/>
          <p:cNvPicPr preferRelativeResize="0"/>
          <p:nvPr/>
        </p:nvPicPr>
        <p:blipFill rotWithShape="1">
          <a:blip r:embed="rId9">
            <a:alphaModFix/>
          </a:blip>
          <a:srcRect b="6507" l="2789" r="0" t="7189"/>
          <a:stretch/>
        </p:blipFill>
        <p:spPr>
          <a:xfrm>
            <a:off x="7728738" y="4223498"/>
            <a:ext cx="382326" cy="33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2"/>
          <p:cNvSpPr txBox="1"/>
          <p:nvPr/>
        </p:nvSpPr>
        <p:spPr>
          <a:xfrm>
            <a:off x="4780950" y="4095175"/>
            <a:ext cx="2898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uFill>
                  <a:noFill/>
                </a:uFill>
                <a:latin typeface="Lexend"/>
                <a:ea typeface="Lexend"/>
                <a:cs typeface="Lexend"/>
                <a:sym typeface="Lexend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https://huggingface.co/spaces/smilesimile/DataCo-SupplyChain</a:t>
            </a:r>
            <a:r>
              <a:rPr lang="en-GB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idx="4294967295" type="ctrTitle"/>
          </p:nvPr>
        </p:nvSpPr>
        <p:spPr>
          <a:xfrm>
            <a:off x="4360750" y="-114827"/>
            <a:ext cx="3765300" cy="5454600"/>
          </a:xfrm>
          <a:prstGeom prst="rect">
            <a:avLst/>
          </a:prstGeom>
          <a:solidFill>
            <a:srgbClr val="FFFFFF">
              <a:alpha val="66460"/>
            </a:srgbClr>
          </a:solidFill>
          <a:effectLst>
            <a:outerShdw rotWithShape="0" algn="bl" dir="5400000" dist="19050">
              <a:srgbClr val="0000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-GB" sz="14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Education</a:t>
            </a:r>
            <a:endParaRPr b="1" sz="14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i="1" lang="en-GB" sz="11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Master of Business Administration</a:t>
            </a:r>
            <a:endParaRPr b="0" i="1" sz="11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i="1" lang="en-GB" sz="11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In Industrial Management</a:t>
            </a:r>
            <a:endParaRPr b="0" i="1" sz="11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-GB" sz="14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Experience</a:t>
            </a:r>
            <a:endParaRPr b="1" sz="14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i="1" lang="en-GB" sz="11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Inventory Planner (from 2023)</a:t>
            </a:r>
            <a:endParaRPr b="0" i="1" sz="11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-GB" sz="14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Skills</a:t>
            </a:r>
            <a:endParaRPr b="1" sz="14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i="1" lang="en-GB" sz="11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Data Analysis</a:t>
            </a:r>
            <a:endParaRPr b="0" i="1" sz="11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i="1" lang="en-GB" sz="11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Visualisation</a:t>
            </a:r>
            <a:endParaRPr b="0" i="1" sz="11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i="1" lang="en-GB" sz="11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Machine Learning</a:t>
            </a:r>
            <a:endParaRPr b="0" i="1" sz="11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-GB" sz="14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Relevance to the project</a:t>
            </a:r>
            <a:endParaRPr b="1" sz="14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i="1" lang="en-GB" sz="11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Stock optimisation</a:t>
            </a:r>
            <a:endParaRPr b="0" i="1" sz="11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i="1" lang="en-GB" sz="11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cost modelling</a:t>
            </a:r>
            <a:endParaRPr b="0" i="1" sz="11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GB" sz="11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End‑to‑end supply chain</a:t>
            </a:r>
            <a:endParaRPr b="0" i="1" sz="66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1" name="Google Shape;71;p15"/>
          <p:cNvSpPr txBox="1"/>
          <p:nvPr>
            <p:ph idx="4294967295" type="ctrTitle"/>
          </p:nvPr>
        </p:nvSpPr>
        <p:spPr>
          <a:xfrm>
            <a:off x="4353989" y="-121580"/>
            <a:ext cx="3765300" cy="5454600"/>
          </a:xfrm>
          <a:prstGeom prst="rect">
            <a:avLst/>
          </a:prstGeom>
          <a:solidFill>
            <a:srgbClr val="FFFFFF">
              <a:alpha val="66460"/>
            </a:srgbClr>
          </a:solidFill>
          <a:effectLst>
            <a:outerShdw rotWithShape="0" algn="bl" dir="5400000" dist="19050">
              <a:srgbClr val="0000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-GB" sz="14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Education</a:t>
            </a:r>
            <a:endParaRPr b="1" sz="14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i="1" lang="en-GB" sz="11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Master of Business Administration</a:t>
            </a:r>
            <a:endParaRPr b="0" i="1" sz="11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i="1" lang="en-GB" sz="11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In Industrial Management</a:t>
            </a:r>
            <a:endParaRPr b="0" i="1" sz="11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-GB" sz="14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Experience</a:t>
            </a:r>
            <a:endParaRPr b="1" sz="14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i="1" lang="en-GB" sz="11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Inventory Planner (from 2023)</a:t>
            </a:r>
            <a:endParaRPr b="0" i="1" sz="11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-GB" sz="14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Skills</a:t>
            </a:r>
            <a:endParaRPr b="1" sz="14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i="1" lang="en-GB" sz="1100">
                <a:latin typeface="Lexend"/>
                <a:ea typeface="Lexend"/>
                <a:cs typeface="Lexend"/>
                <a:sym typeface="Lexend"/>
              </a:rPr>
              <a:t>Data Analysis</a:t>
            </a:r>
            <a:endParaRPr b="0" i="1"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i="1" lang="en-GB" sz="1100">
                <a:latin typeface="Lexend"/>
                <a:ea typeface="Lexend"/>
                <a:cs typeface="Lexend"/>
                <a:sym typeface="Lexend"/>
              </a:rPr>
              <a:t>Visualisation</a:t>
            </a:r>
            <a:endParaRPr b="0" i="1"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i="1" lang="en-GB" sz="1100">
                <a:latin typeface="Lexend"/>
                <a:ea typeface="Lexend"/>
                <a:cs typeface="Lexend"/>
                <a:sym typeface="Lexend"/>
              </a:rPr>
              <a:t>Machine Learning</a:t>
            </a:r>
            <a:endParaRPr b="0" i="1" sz="11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-GB" sz="14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Relevance to the project</a:t>
            </a:r>
            <a:endParaRPr b="1" sz="14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i="1" lang="en-GB" sz="11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Stock optimisation</a:t>
            </a:r>
            <a:endParaRPr b="0" i="1" sz="11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i="1" lang="en-GB" sz="11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cost modelling</a:t>
            </a:r>
            <a:endParaRPr b="0" i="1" sz="11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GB" sz="11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End‑to‑end supply chain</a:t>
            </a:r>
            <a:endParaRPr b="0" i="1" sz="6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2" name="Google Shape;72;p15"/>
          <p:cNvSpPr txBox="1"/>
          <p:nvPr>
            <p:ph idx="4294967295" type="ctrTitle"/>
          </p:nvPr>
        </p:nvSpPr>
        <p:spPr>
          <a:xfrm>
            <a:off x="470750" y="369500"/>
            <a:ext cx="929100" cy="8079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020"/>
              <a:t>BIO</a:t>
            </a:r>
            <a:endParaRPr b="0" sz="2520"/>
          </a:p>
        </p:txBody>
      </p:sp>
      <p:sp>
        <p:nvSpPr>
          <p:cNvPr id="73" name="Google Shape;73;p15"/>
          <p:cNvSpPr txBox="1"/>
          <p:nvPr>
            <p:ph idx="1" type="subTitle"/>
          </p:nvPr>
        </p:nvSpPr>
        <p:spPr>
          <a:xfrm>
            <a:off x="377450" y="1135475"/>
            <a:ext cx="4910100" cy="577800"/>
          </a:xfrm>
          <a:prstGeom prst="rect">
            <a:avLst/>
          </a:prstGeom>
          <a:solidFill>
            <a:srgbClr val="01AFD1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PORNNAPAS ROONGSUK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idx="4294967295" type="ctrTitle"/>
          </p:nvPr>
        </p:nvSpPr>
        <p:spPr>
          <a:xfrm>
            <a:off x="-781250" y="-154700"/>
            <a:ext cx="10560000" cy="5529000"/>
          </a:xfrm>
          <a:prstGeom prst="rect">
            <a:avLst/>
          </a:prstGeom>
          <a:solidFill>
            <a:srgbClr val="FFFFFF">
              <a:alpha val="66460"/>
            </a:srgbClr>
          </a:solidFill>
          <a:effectLst>
            <a:outerShdw rotWithShape="0" algn="bl" dir="5400000" dist="19050">
              <a:srgbClr val="0000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b="1" sz="11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540000" y="1458225"/>
            <a:ext cx="1540200" cy="1422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Industry </a:t>
            </a:r>
            <a:r>
              <a:rPr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- Supply Chain related; </a:t>
            </a:r>
            <a:r>
              <a:rPr b="1"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Manufacturer, Distributer, Retailer</a:t>
            </a:r>
            <a:r>
              <a:rPr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, etc</a:t>
            </a:r>
            <a:endParaRPr sz="8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Internal </a:t>
            </a:r>
            <a:r>
              <a:rPr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- Supply Chain, Logistics, Finance, Sales, and Executive teams</a:t>
            </a:r>
            <a:endParaRPr sz="8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External </a:t>
            </a:r>
            <a:r>
              <a:rPr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- Supplier, Carriers and distribution partners</a:t>
            </a:r>
            <a:endParaRPr sz="8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0" name="Google Shape;80;p16"/>
          <p:cNvSpPr txBox="1"/>
          <p:nvPr>
            <p:ph idx="1" type="subTitle"/>
          </p:nvPr>
        </p:nvSpPr>
        <p:spPr>
          <a:xfrm>
            <a:off x="539988" y="173750"/>
            <a:ext cx="4910100" cy="577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ASPECT</a:t>
            </a:r>
            <a:endParaRPr/>
          </a:p>
        </p:txBody>
      </p:sp>
      <p:pic>
        <p:nvPicPr>
          <p:cNvPr descr="Supply chain concept icon (provided by Getty Images)" id="81" name="Google Shape;81;p16"/>
          <p:cNvPicPr preferRelativeResize="0"/>
          <p:nvPr/>
        </p:nvPicPr>
        <p:blipFill rotWithShape="1">
          <a:blip r:embed="rId3">
            <a:alphaModFix/>
          </a:blip>
          <a:srcRect b="41257" l="0" r="0" t="21878"/>
          <a:stretch/>
        </p:blipFill>
        <p:spPr>
          <a:xfrm>
            <a:off x="2881875" y="2971438"/>
            <a:ext cx="5349898" cy="1972137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2183049" y="1458225"/>
            <a:ext cx="1540200" cy="1422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Identifying patterns causing transportation </a:t>
            </a:r>
            <a:r>
              <a:rPr b="1"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delays</a:t>
            </a:r>
            <a:r>
              <a:rPr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, </a:t>
            </a:r>
            <a:r>
              <a:rPr b="1"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high freight cost</a:t>
            </a:r>
            <a:r>
              <a:rPr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, and </a:t>
            </a:r>
            <a:r>
              <a:rPr b="1"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negative margin</a:t>
            </a:r>
            <a:endParaRPr b="1" sz="8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Analysing </a:t>
            </a:r>
            <a:r>
              <a:rPr b="1"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profit ratios</a:t>
            </a:r>
            <a:r>
              <a:rPr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, product</a:t>
            </a:r>
            <a:r>
              <a:rPr b="1"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 trends</a:t>
            </a:r>
            <a:endParaRPr b="1" sz="8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Highlighting </a:t>
            </a:r>
            <a:endParaRPr sz="8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inefficient route</a:t>
            </a:r>
            <a:endParaRPr sz="8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3809983" y="1458225"/>
            <a:ext cx="1540200" cy="1422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Based on </a:t>
            </a:r>
            <a:r>
              <a:rPr b="1"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historical </a:t>
            </a:r>
            <a:r>
              <a:rPr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order, freight, and sales data across all available years</a:t>
            </a:r>
            <a:endParaRPr sz="8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Issues occur</a:t>
            </a:r>
            <a:r>
              <a:rPr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 during order fulfilment, shipping, and delivery cycle</a:t>
            </a:r>
            <a:endParaRPr sz="8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New product or DC </a:t>
            </a:r>
            <a:r>
              <a:rPr b="1"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implementation</a:t>
            </a:r>
            <a:endParaRPr b="1" sz="8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5436929" y="1458225"/>
            <a:ext cx="1540200" cy="1422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Across all </a:t>
            </a:r>
            <a:endParaRPr sz="8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distribution </a:t>
            </a:r>
            <a:r>
              <a:rPr b="1"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routes</a:t>
            </a:r>
            <a:r>
              <a:rPr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, customer </a:t>
            </a:r>
            <a:r>
              <a:rPr b="1"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segments</a:t>
            </a:r>
            <a:r>
              <a:rPr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, and product </a:t>
            </a:r>
            <a:r>
              <a:rPr b="1"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categories</a:t>
            </a:r>
            <a:endParaRPr b="1" sz="8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Focus on customer </a:t>
            </a:r>
            <a:r>
              <a:rPr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quotation</a:t>
            </a:r>
            <a:r>
              <a:rPr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8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SO creation</a:t>
            </a:r>
            <a:endParaRPr sz="8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7063875" y="1458225"/>
            <a:ext cx="1540200" cy="1422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Margin Improvement</a:t>
            </a:r>
            <a:endParaRPr b="1" sz="8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Reliable </a:t>
            </a:r>
            <a:r>
              <a:rPr b="1"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On‑Time</a:t>
            </a:r>
            <a:r>
              <a:rPr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 Delivery</a:t>
            </a:r>
            <a:endParaRPr sz="8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Stable &amp; Predictable </a:t>
            </a:r>
            <a:r>
              <a:rPr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Freight Cost</a:t>
            </a:r>
            <a:endParaRPr sz="8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539963" y="1013550"/>
            <a:ext cx="1540200" cy="3600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WHO</a:t>
            </a:r>
            <a:endParaRPr b="1" sz="11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Stakeholders</a:t>
            </a:r>
            <a:endParaRPr sz="8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2183013" y="1013550"/>
            <a:ext cx="1540200" cy="3600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WHAT</a:t>
            </a:r>
            <a:endParaRPr b="1" sz="11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Core Objective</a:t>
            </a:r>
            <a:endParaRPr sz="8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3826063" y="1013550"/>
            <a:ext cx="1540200" cy="3600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WHEN</a:t>
            </a:r>
            <a:endParaRPr b="1" sz="11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Timing, Report Date</a:t>
            </a:r>
            <a:endParaRPr b="1" sz="11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5469113" y="1013550"/>
            <a:ext cx="1540200" cy="3600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WHERE</a:t>
            </a:r>
            <a:endParaRPr b="1" sz="11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Area of Impact</a:t>
            </a:r>
            <a:endParaRPr b="1" sz="11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7063838" y="1013550"/>
            <a:ext cx="1540200" cy="3600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WHY</a:t>
            </a:r>
            <a:endParaRPr b="1" sz="11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Desired outcome</a:t>
            </a:r>
            <a:endParaRPr sz="8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descr="Business idea, thinking icon / blue color (provided by Getty Images)"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2225" y="2971450"/>
            <a:ext cx="1972127" cy="1972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idx="4294967295" type="ctrTitle"/>
          </p:nvPr>
        </p:nvSpPr>
        <p:spPr>
          <a:xfrm>
            <a:off x="-811025" y="-184450"/>
            <a:ext cx="10560000" cy="5529000"/>
          </a:xfrm>
          <a:prstGeom prst="rect">
            <a:avLst/>
          </a:prstGeom>
          <a:solidFill>
            <a:srgbClr val="FFFFFF">
              <a:alpha val="66460"/>
            </a:srgbClr>
          </a:solidFill>
          <a:effectLst>
            <a:outerShdw rotWithShape="0" algn="bl" dir="5400000" dist="19050">
              <a:srgbClr val="0000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GB" sz="6700">
                <a:latin typeface="Lexend"/>
                <a:ea typeface="Lexend"/>
                <a:cs typeface="Lexend"/>
                <a:sym typeface="Lexend"/>
              </a:rPr>
              <a:t> </a:t>
            </a:r>
            <a:endParaRPr b="0" i="1" sz="67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540000" y="1943729"/>
            <a:ext cx="2635800" cy="302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89999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19% of total order showing Negative on profit Margin indicates cost‑to‑serve inefficiencies</a:t>
            </a:r>
            <a:endParaRPr sz="11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89999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8" name="Google Shape;98;p17"/>
          <p:cNvSpPr txBox="1"/>
          <p:nvPr>
            <p:ph idx="1" type="subTitle"/>
          </p:nvPr>
        </p:nvSpPr>
        <p:spPr>
          <a:xfrm>
            <a:off x="539988" y="173750"/>
            <a:ext cx="4910100" cy="577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PROBLEM</a:t>
            </a:r>
            <a:endParaRPr/>
          </a:p>
        </p:txBody>
      </p:sp>
      <p:sp>
        <p:nvSpPr>
          <p:cNvPr id="99" name="Google Shape;99;p17"/>
          <p:cNvSpPr txBox="1"/>
          <p:nvPr/>
        </p:nvSpPr>
        <p:spPr>
          <a:xfrm>
            <a:off x="3254101" y="1943729"/>
            <a:ext cx="2635800" cy="302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Unpredictable lead times</a:t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Route‑level variability</a:t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Shipping Class inconsistency</a:t>
            </a:r>
            <a:endParaRPr sz="11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5968175" y="1943735"/>
            <a:ext cx="2635800" cy="302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89999" marR="25664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Varies freight charge </a:t>
            </a:r>
            <a:r>
              <a:rPr lang="en-GB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across different shipping routes and shipping modes causing difficulties to predict cost and selling price</a:t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1" name="Google Shape;101;p17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562" y="2967196"/>
            <a:ext cx="2460674" cy="19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 title="download.png"/>
          <p:cNvPicPr preferRelativeResize="0"/>
          <p:nvPr/>
        </p:nvPicPr>
        <p:blipFill rotWithShape="1">
          <a:blip r:embed="rId4">
            <a:alphaModFix/>
          </a:blip>
          <a:srcRect b="0" l="12793" r="22494" t="0"/>
          <a:stretch/>
        </p:blipFill>
        <p:spPr>
          <a:xfrm>
            <a:off x="3294488" y="2967211"/>
            <a:ext cx="2554976" cy="1564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5713" y="2931888"/>
            <a:ext cx="2460675" cy="194803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540000" y="1512154"/>
            <a:ext cx="2635800" cy="3600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89999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Negative Profitability Margin</a:t>
            </a:r>
            <a:endParaRPr sz="11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3254101" y="1512154"/>
            <a:ext cx="2635800" cy="3600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GB" sz="11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Delivery Delays</a:t>
            </a:r>
            <a:endParaRPr sz="11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5968175" y="1512155"/>
            <a:ext cx="2635800" cy="3600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GB" sz="11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Unstable Freight Cost</a:t>
            </a:r>
            <a:endParaRPr sz="11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540000" y="878054"/>
            <a:ext cx="8064000" cy="56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89999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How can we apply supply chain to reduce transportation delays and cost </a:t>
            </a:r>
            <a:endParaRPr b="1" sz="13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89999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while improving delivery reliability and customer satisfaction?</a:t>
            </a:r>
            <a:endParaRPr sz="13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ctrTitle"/>
          </p:nvPr>
        </p:nvSpPr>
        <p:spPr>
          <a:xfrm>
            <a:off x="-38475" y="878050"/>
            <a:ext cx="9182400" cy="42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113" name="Google Shape;113;p18" title="newplot (11).png"/>
          <p:cNvPicPr preferRelativeResize="0"/>
          <p:nvPr/>
        </p:nvPicPr>
        <p:blipFill rotWithShape="1">
          <a:blip r:embed="rId3">
            <a:alphaModFix amt="23000"/>
          </a:blip>
          <a:srcRect b="26041" l="13347" r="20641" t="19214"/>
          <a:stretch/>
        </p:blipFill>
        <p:spPr>
          <a:xfrm>
            <a:off x="-19275" y="878050"/>
            <a:ext cx="9144000" cy="4265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>
            <p:ph idx="1" type="subTitle"/>
          </p:nvPr>
        </p:nvSpPr>
        <p:spPr>
          <a:xfrm>
            <a:off x="539988" y="173750"/>
            <a:ext cx="491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METHODOLOGY</a:t>
            </a:r>
            <a:endParaRPr/>
          </a:p>
        </p:txBody>
      </p:sp>
      <p:sp>
        <p:nvSpPr>
          <p:cNvPr id="115" name="Google Shape;115;p18"/>
          <p:cNvSpPr txBox="1"/>
          <p:nvPr/>
        </p:nvSpPr>
        <p:spPr>
          <a:xfrm>
            <a:off x="433050" y="2814400"/>
            <a:ext cx="1678200" cy="1071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Daily sales: </a:t>
            </a:r>
            <a:endParaRPr b="1" sz="8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Range 2015-2018</a:t>
            </a:r>
            <a:endParaRPr sz="8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118 unique products</a:t>
            </a:r>
            <a:endParaRPr b="1" sz="8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13 unique origin countries</a:t>
            </a:r>
            <a:endParaRPr b="1" sz="8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180,519 rows</a:t>
            </a:r>
            <a:r>
              <a:rPr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 with </a:t>
            </a:r>
            <a:r>
              <a:rPr b="1"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Feature</a:t>
            </a:r>
            <a:r>
              <a:rPr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:</a:t>
            </a:r>
            <a:endParaRPr sz="8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delivery, customer, product, location information</a:t>
            </a:r>
            <a:endParaRPr sz="8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2620100" y="2814400"/>
            <a:ext cx="1678200" cy="57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Define </a:t>
            </a:r>
            <a:r>
              <a:rPr b="1"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Latitude/ Longitude</a:t>
            </a:r>
            <a:r>
              <a:rPr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 for Destination and Distribution Center</a:t>
            </a:r>
            <a:endParaRPr b="1" sz="8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4807150" y="2814400"/>
            <a:ext cx="1678200" cy="53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MODEL1</a:t>
            </a:r>
            <a:endParaRPr b="1" sz="8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Late delivery risk prediction</a:t>
            </a:r>
            <a:endParaRPr b="1" sz="8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Classifcation model</a:t>
            </a:r>
            <a:endParaRPr sz="8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434550" y="2382825"/>
            <a:ext cx="1678200" cy="3600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89999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Data Cleaning &amp; EDA</a:t>
            </a:r>
            <a:endParaRPr b="1" sz="11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2620112" y="2382825"/>
            <a:ext cx="1678200" cy="3600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GB" sz="11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Feature Engineering</a:t>
            </a:r>
            <a:endParaRPr b="1" sz="11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4807154" y="2382826"/>
            <a:ext cx="1678200" cy="3600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GB" sz="11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Model Evaluation</a:t>
            </a:r>
            <a:endParaRPr b="1" sz="11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6994209" y="2382826"/>
            <a:ext cx="1678200" cy="3600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GB" sz="11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Model Implementation</a:t>
            </a:r>
            <a:endParaRPr b="1" sz="11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2" name="Google Shape;122;p18"/>
          <p:cNvSpPr/>
          <p:nvPr/>
        </p:nvSpPr>
        <p:spPr>
          <a:xfrm>
            <a:off x="2199337" y="2458725"/>
            <a:ext cx="334200" cy="208200"/>
          </a:xfrm>
          <a:prstGeom prst="rightArrow">
            <a:avLst>
              <a:gd fmla="val 62457" name="adj1"/>
              <a:gd fmla="val 59331" name="adj2"/>
            </a:avLst>
          </a:prstGeom>
          <a:solidFill>
            <a:schemeClr val="lt1"/>
          </a:solidFill>
          <a:ln cap="flat" cmpd="sng" w="13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53250" lIns="153250" spcFirstLastPara="1" rIns="153250" wrap="square" tIns="1532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46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23" name="Google Shape;123;p18"/>
          <p:cNvSpPr/>
          <p:nvPr/>
        </p:nvSpPr>
        <p:spPr>
          <a:xfrm>
            <a:off x="4384862" y="2458725"/>
            <a:ext cx="334200" cy="208200"/>
          </a:xfrm>
          <a:prstGeom prst="rightArrow">
            <a:avLst>
              <a:gd fmla="val 62457" name="adj1"/>
              <a:gd fmla="val 59331" name="adj2"/>
            </a:avLst>
          </a:prstGeom>
          <a:solidFill>
            <a:schemeClr val="lt1"/>
          </a:solidFill>
          <a:ln cap="flat" cmpd="sng" w="13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53250" lIns="153250" spcFirstLastPara="1" rIns="153250" wrap="square" tIns="1532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46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24" name="Google Shape;124;p18"/>
          <p:cNvSpPr/>
          <p:nvPr/>
        </p:nvSpPr>
        <p:spPr>
          <a:xfrm>
            <a:off x="6571912" y="2458725"/>
            <a:ext cx="334200" cy="208200"/>
          </a:xfrm>
          <a:prstGeom prst="rightArrow">
            <a:avLst>
              <a:gd fmla="val 62457" name="adj1"/>
              <a:gd fmla="val 59331" name="adj2"/>
            </a:avLst>
          </a:prstGeom>
          <a:solidFill>
            <a:schemeClr val="lt1"/>
          </a:solidFill>
          <a:ln cap="flat" cmpd="sng" w="13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53250" lIns="153250" spcFirstLastPara="1" rIns="153250" wrap="square" tIns="1532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46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4807150" y="3424473"/>
            <a:ext cx="1678200" cy="53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MODEL2</a:t>
            </a:r>
            <a:endParaRPr b="1" sz="8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Freight charge prediction</a:t>
            </a:r>
            <a:endParaRPr b="1" sz="8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Regression model</a:t>
            </a:r>
            <a:endParaRPr sz="8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6994200" y="2814400"/>
            <a:ext cx="1678200" cy="64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Late‑delivery </a:t>
            </a:r>
            <a:r>
              <a:rPr b="1"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risk estimation</a:t>
            </a:r>
            <a:r>
              <a:rPr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 and </a:t>
            </a:r>
            <a:r>
              <a:rPr b="1"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comparative delay‑rate analysis </a:t>
            </a:r>
            <a:r>
              <a:rPr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for the proposed DC fulfilment mode</a:t>
            </a:r>
            <a:endParaRPr b="1" sz="8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6994200" y="3532175"/>
            <a:ext cx="1678200" cy="41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Interactive Dashboard for pricing estimation</a:t>
            </a:r>
            <a:endParaRPr sz="8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6994200" y="4018650"/>
            <a:ext cx="1678200" cy="41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Cost calculation to estimate inventory investment</a:t>
            </a:r>
            <a:endParaRPr sz="8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2620100" y="3463775"/>
            <a:ext cx="1678200" cy="29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KMeans Clustering</a:t>
            </a:r>
            <a:endParaRPr b="1" sz="8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2620100" y="3835050"/>
            <a:ext cx="1678200" cy="41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Estimated </a:t>
            </a:r>
            <a:r>
              <a:rPr b="1"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cost and freight charge</a:t>
            </a:r>
            <a:endParaRPr b="1" sz="8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3713625" y="1664375"/>
            <a:ext cx="1678200" cy="3600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89999" lvl="0" marL="89999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BUSINESS PROBLEM</a:t>
            </a:r>
            <a:endParaRPr b="1" sz="11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3713625" y="1080550"/>
            <a:ext cx="1678200" cy="3600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89999" lvl="0" marL="89999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BUSINESS ASPECT</a:t>
            </a:r>
            <a:endParaRPr b="1" sz="11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33" name="Google Shape;133;p18"/>
          <p:cNvCxnSpPr>
            <a:stCxn id="131" idx="1"/>
            <a:endCxn id="118" idx="0"/>
          </p:cNvCxnSpPr>
          <p:nvPr/>
        </p:nvCxnSpPr>
        <p:spPr>
          <a:xfrm flipH="1">
            <a:off x="1273725" y="1844375"/>
            <a:ext cx="2439900" cy="538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18"/>
          <p:cNvCxnSpPr>
            <a:stCxn id="121" idx="0"/>
            <a:endCxn id="131" idx="3"/>
          </p:cNvCxnSpPr>
          <p:nvPr/>
        </p:nvCxnSpPr>
        <p:spPr>
          <a:xfrm flipH="1" rot="5400000">
            <a:off x="6343359" y="892876"/>
            <a:ext cx="538500" cy="2441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" name="Google Shape;135;p18"/>
          <p:cNvSpPr txBox="1"/>
          <p:nvPr/>
        </p:nvSpPr>
        <p:spPr>
          <a:xfrm>
            <a:off x="1208782" y="1581153"/>
            <a:ext cx="206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How to solve this</a:t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6" name="Google Shape;136;p18"/>
          <p:cNvSpPr txBox="1"/>
          <p:nvPr/>
        </p:nvSpPr>
        <p:spPr>
          <a:xfrm>
            <a:off x="6389375" y="1581150"/>
            <a:ext cx="175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Solutions Suggestions</a:t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37" name="Google Shape;137;p18"/>
          <p:cNvCxnSpPr>
            <a:stCxn id="132" idx="2"/>
            <a:endCxn id="131" idx="0"/>
          </p:cNvCxnSpPr>
          <p:nvPr/>
        </p:nvCxnSpPr>
        <p:spPr>
          <a:xfrm>
            <a:off x="4552725" y="1440550"/>
            <a:ext cx="0" cy="22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8" name="Google Shape;138;p18"/>
          <p:cNvSpPr txBox="1"/>
          <p:nvPr/>
        </p:nvSpPr>
        <p:spPr>
          <a:xfrm>
            <a:off x="433050" y="3957875"/>
            <a:ext cx="1678200" cy="898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Challenge</a:t>
            </a:r>
            <a:r>
              <a:rPr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endParaRPr sz="8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Dataset is Synthetic and have </a:t>
            </a:r>
            <a:r>
              <a:rPr b="1" lang="en-GB" sz="800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not included actual Cost, Freight charge </a:t>
            </a:r>
            <a:r>
              <a:rPr lang="en-GB" sz="800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and </a:t>
            </a:r>
            <a:r>
              <a:rPr b="1" lang="en-GB" sz="800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Product profile </a:t>
            </a:r>
            <a:r>
              <a:rPr lang="en-GB" sz="800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(Life cycle)</a:t>
            </a:r>
            <a:endParaRPr sz="800">
              <a:solidFill>
                <a:srgbClr val="CC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4552725" y="1379769"/>
            <a:ext cx="46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5W</a:t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2620100" y="4321525"/>
            <a:ext cx="1678200" cy="41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C0C0C"/>
                </a:solidFill>
                <a:latin typeface="Lexend"/>
                <a:ea typeface="Lexend"/>
                <a:cs typeface="Lexend"/>
                <a:sym typeface="Lexend"/>
              </a:rPr>
              <a:t>Safety Stock and Re-order point calculation</a:t>
            </a:r>
            <a:endParaRPr b="1" sz="800">
              <a:solidFill>
                <a:srgbClr val="0C0C0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/>
          <p:nvPr>
            <p:ph type="ctrTitle"/>
          </p:nvPr>
        </p:nvSpPr>
        <p:spPr>
          <a:xfrm>
            <a:off x="-38475" y="878050"/>
            <a:ext cx="9182400" cy="42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146" name="Google Shape;146;p19"/>
          <p:cNvSpPr txBox="1"/>
          <p:nvPr>
            <p:ph idx="1" type="subTitle"/>
          </p:nvPr>
        </p:nvSpPr>
        <p:spPr>
          <a:xfrm>
            <a:off x="539988" y="173750"/>
            <a:ext cx="491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EXPLORING DATA ANALYSIS</a:t>
            </a:r>
            <a:endParaRPr/>
          </a:p>
        </p:txBody>
      </p:sp>
      <p:sp>
        <p:nvSpPr>
          <p:cNvPr id="147" name="Google Shape;147;p19"/>
          <p:cNvSpPr txBox="1"/>
          <p:nvPr>
            <p:ph idx="4294967295" type="title"/>
          </p:nvPr>
        </p:nvSpPr>
        <p:spPr>
          <a:xfrm>
            <a:off x="242300" y="952100"/>
            <a:ext cx="8520600" cy="8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Sales Data History: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55"/>
              <a:t>Determine product trend with time series data</a:t>
            </a:r>
            <a:endParaRPr/>
          </a:p>
        </p:txBody>
      </p:sp>
      <p:pic>
        <p:nvPicPr>
          <p:cNvPr id="148" name="Google Shape;148;p19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016" y="2205288"/>
            <a:ext cx="1651034" cy="145146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9" name="Google Shape;149;p19" title="download.png"/>
          <p:cNvPicPr preferRelativeResize="0"/>
          <p:nvPr/>
        </p:nvPicPr>
        <p:blipFill rotWithShape="1">
          <a:blip r:embed="rId4">
            <a:alphaModFix/>
          </a:blip>
          <a:srcRect b="30429" l="3389" r="13332" t="0"/>
          <a:stretch/>
        </p:blipFill>
        <p:spPr>
          <a:xfrm>
            <a:off x="2182582" y="2205310"/>
            <a:ext cx="6399787" cy="2688467"/>
          </a:xfrm>
          <a:prstGeom prst="rect">
            <a:avLst/>
          </a:prstGeom>
          <a:noFill/>
          <a:ln>
            <a:noFill/>
          </a:ln>
          <a:effectLst>
            <a:outerShdw blurRad="66154" rotWithShape="0" algn="bl" dir="5400000" dist="22051">
              <a:srgbClr val="000000">
                <a:alpha val="50000"/>
              </a:srgbClr>
            </a:outerShdw>
          </a:effectLst>
        </p:spPr>
      </p:pic>
      <p:grpSp>
        <p:nvGrpSpPr>
          <p:cNvPr id="150" name="Google Shape;150;p19"/>
          <p:cNvGrpSpPr/>
          <p:nvPr/>
        </p:nvGrpSpPr>
        <p:grpSpPr>
          <a:xfrm>
            <a:off x="3947010" y="1049919"/>
            <a:ext cx="4691306" cy="1058657"/>
            <a:chOff x="506950" y="660650"/>
            <a:chExt cx="7008225" cy="2185050"/>
          </a:xfrm>
        </p:grpSpPr>
        <p:pic>
          <p:nvPicPr>
            <p:cNvPr id="151" name="Google Shape;151;p19" title="newplot (1)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06950" y="660650"/>
              <a:ext cx="6858552" cy="2185050"/>
            </a:xfrm>
            <a:prstGeom prst="rect">
              <a:avLst/>
            </a:prstGeom>
            <a:noFill/>
            <a:ln>
              <a:noFill/>
            </a:ln>
            <a:effectLst>
              <a:outerShdw blurRad="27871" rotWithShape="0" algn="bl" dir="5400000" dist="9290">
                <a:srgbClr val="000000">
                  <a:alpha val="50000"/>
                </a:srgbClr>
              </a:outerShdw>
            </a:effectLst>
          </p:spPr>
        </p:pic>
        <p:cxnSp>
          <p:nvCxnSpPr>
            <p:cNvPr id="152" name="Google Shape;152;p19"/>
            <p:cNvCxnSpPr/>
            <p:nvPr/>
          </p:nvCxnSpPr>
          <p:spPr>
            <a:xfrm>
              <a:off x="5537439" y="820591"/>
              <a:ext cx="0" cy="1740600"/>
            </a:xfrm>
            <a:prstGeom prst="straightConnector1">
              <a:avLst/>
            </a:prstGeom>
            <a:noFill/>
            <a:ln cap="flat" cmpd="sng" w="4475">
              <a:solidFill>
                <a:srgbClr val="FF00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153" name="Google Shape;153;p19"/>
            <p:cNvSpPr txBox="1"/>
            <p:nvPr/>
          </p:nvSpPr>
          <p:spPr>
            <a:xfrm>
              <a:off x="5255750" y="706225"/>
              <a:ext cx="563400" cy="30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4600" lIns="44600" spcFirstLastPara="1" rIns="44600" wrap="square" tIns="44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90">
                  <a:solidFill>
                    <a:schemeClr val="dk2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Jan’17</a:t>
              </a:r>
              <a:endParaRPr sz="39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cxnSp>
          <p:nvCxnSpPr>
            <p:cNvPr id="154" name="Google Shape;154;p19"/>
            <p:cNvCxnSpPr/>
            <p:nvPr/>
          </p:nvCxnSpPr>
          <p:spPr>
            <a:xfrm>
              <a:off x="7194964" y="854766"/>
              <a:ext cx="0" cy="1740600"/>
            </a:xfrm>
            <a:prstGeom prst="straightConnector1">
              <a:avLst/>
            </a:prstGeom>
            <a:noFill/>
            <a:ln cap="flat" cmpd="sng" w="4475">
              <a:solidFill>
                <a:srgbClr val="FF00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155" name="Google Shape;155;p19"/>
            <p:cNvSpPr txBox="1"/>
            <p:nvPr/>
          </p:nvSpPr>
          <p:spPr>
            <a:xfrm>
              <a:off x="6951775" y="706225"/>
              <a:ext cx="563400" cy="30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4600" lIns="44600" spcFirstLastPara="1" rIns="44600" wrap="square" tIns="44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90">
                  <a:solidFill>
                    <a:schemeClr val="dk2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Sep’17</a:t>
              </a:r>
              <a:endParaRPr sz="39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</p:grpSp>
      <p:pic>
        <p:nvPicPr>
          <p:cNvPr id="156" name="Google Shape;156;p19" title="download.png"/>
          <p:cNvPicPr preferRelativeResize="0"/>
          <p:nvPr/>
        </p:nvPicPr>
        <p:blipFill rotWithShape="1">
          <a:blip r:embed="rId6">
            <a:alphaModFix amt="70000"/>
          </a:blip>
          <a:srcRect b="0" l="0" r="95281" t="75692"/>
          <a:stretch/>
        </p:blipFill>
        <p:spPr>
          <a:xfrm rot="5400000">
            <a:off x="2700036" y="2296938"/>
            <a:ext cx="2492877" cy="267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9" title="download.png"/>
          <p:cNvPicPr preferRelativeResize="0"/>
          <p:nvPr/>
        </p:nvPicPr>
        <p:blipFill rotWithShape="1">
          <a:blip r:embed="rId6">
            <a:alphaModFix amt="70000"/>
          </a:blip>
          <a:srcRect b="0" l="0" r="95281" t="75692"/>
          <a:stretch/>
        </p:blipFill>
        <p:spPr>
          <a:xfrm rot="5400000">
            <a:off x="6277326" y="2871799"/>
            <a:ext cx="2477998" cy="150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 title="download.png"/>
          <p:cNvPicPr preferRelativeResize="0"/>
          <p:nvPr/>
        </p:nvPicPr>
        <p:blipFill rotWithShape="1">
          <a:blip r:embed="rId4">
            <a:alphaModFix/>
          </a:blip>
          <a:srcRect b="41311" l="89074" r="0" t="41381"/>
          <a:stretch/>
        </p:blipFill>
        <p:spPr>
          <a:xfrm>
            <a:off x="7312072" y="2622212"/>
            <a:ext cx="839620" cy="668804"/>
          </a:xfrm>
          <a:prstGeom prst="rect">
            <a:avLst/>
          </a:prstGeom>
          <a:noFill/>
          <a:ln>
            <a:noFill/>
          </a:ln>
          <a:effectLst>
            <a:outerShdw blurRad="66154" rotWithShape="0" algn="bl" dir="5400000" dist="22051">
              <a:srgbClr val="000000">
                <a:alpha val="50000"/>
              </a:srgbClr>
            </a:outerShdw>
          </a:effectLst>
        </p:spPr>
      </p:pic>
      <p:sp>
        <p:nvSpPr>
          <p:cNvPr id="159" name="Google Shape;159;p19"/>
          <p:cNvSpPr/>
          <p:nvPr/>
        </p:nvSpPr>
        <p:spPr>
          <a:xfrm>
            <a:off x="5282125" y="3911300"/>
            <a:ext cx="1515300" cy="10587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60" name="Google Shape;160;p19"/>
          <p:cNvSpPr txBox="1"/>
          <p:nvPr/>
        </p:nvSpPr>
        <p:spPr>
          <a:xfrm>
            <a:off x="5230100" y="3656750"/>
            <a:ext cx="1567200" cy="21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4600" lIns="44600" spcFirstLastPara="1" rIns="44600" wrap="square" tIns="44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9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2017 New Product</a:t>
            </a:r>
            <a:endParaRPr b="1" sz="119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1" name="Google Shape;161;p19"/>
          <p:cNvSpPr/>
          <p:nvPr/>
        </p:nvSpPr>
        <p:spPr>
          <a:xfrm>
            <a:off x="7067075" y="1024400"/>
            <a:ext cx="1515300" cy="10587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62" name="Google Shape;162;p19"/>
          <p:cNvSpPr txBox="1"/>
          <p:nvPr/>
        </p:nvSpPr>
        <p:spPr>
          <a:xfrm>
            <a:off x="6842857" y="2118651"/>
            <a:ext cx="1948200" cy="21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4600" lIns="44600" spcFirstLastPara="1" rIns="44600" wrap="square" tIns="44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9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2017 Demand Increase</a:t>
            </a:r>
            <a:endParaRPr b="1" sz="119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63" name="Google Shape;163;p19" title="download.png"/>
          <p:cNvPicPr preferRelativeResize="0"/>
          <p:nvPr/>
        </p:nvPicPr>
        <p:blipFill rotWithShape="1">
          <a:blip r:embed="rId6">
            <a:alphaModFix amt="70000"/>
          </a:blip>
          <a:srcRect b="0" l="0" r="95281" t="75692"/>
          <a:stretch/>
        </p:blipFill>
        <p:spPr>
          <a:xfrm rot="5400000">
            <a:off x="5030563" y="-9038"/>
            <a:ext cx="984499" cy="305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 txBox="1"/>
          <p:nvPr>
            <p:ph type="ctrTitle"/>
          </p:nvPr>
        </p:nvSpPr>
        <p:spPr>
          <a:xfrm>
            <a:off x="-38475" y="878050"/>
            <a:ext cx="9182400" cy="42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169" name="Google Shape;169;p20"/>
          <p:cNvSpPr txBox="1"/>
          <p:nvPr>
            <p:ph idx="1" type="subTitle"/>
          </p:nvPr>
        </p:nvSpPr>
        <p:spPr>
          <a:xfrm>
            <a:off x="539988" y="173750"/>
            <a:ext cx="491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EXPLORING DATA ANALYSIS</a:t>
            </a:r>
            <a:endParaRPr/>
          </a:p>
        </p:txBody>
      </p:sp>
      <p:sp>
        <p:nvSpPr>
          <p:cNvPr id="170" name="Google Shape;170;p20"/>
          <p:cNvSpPr txBox="1"/>
          <p:nvPr>
            <p:ph idx="4294967295" type="title"/>
          </p:nvPr>
        </p:nvSpPr>
        <p:spPr>
          <a:xfrm>
            <a:off x="242300" y="952100"/>
            <a:ext cx="8520600" cy="8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Sales Data History: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55"/>
              <a:t>Determine product ratio and life cycle </a:t>
            </a:r>
            <a:endParaRPr sz="155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55"/>
              <a:t>where top segment drive 80% of total sale</a:t>
            </a:r>
            <a:endParaRPr/>
          </a:p>
        </p:txBody>
      </p:sp>
      <p:pic>
        <p:nvPicPr>
          <p:cNvPr id="171" name="Google Shape;171;p20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599" y="2019859"/>
            <a:ext cx="3265511" cy="288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2" name="Google Shape;172;p20" title="downloa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951" y="2019849"/>
            <a:ext cx="3109660" cy="288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73" name="Google Shape;173;p20"/>
          <p:cNvSpPr/>
          <p:nvPr/>
        </p:nvSpPr>
        <p:spPr>
          <a:xfrm>
            <a:off x="4221074" y="3139525"/>
            <a:ext cx="540900" cy="320700"/>
          </a:xfrm>
          <a:prstGeom prst="rightArrow">
            <a:avLst>
              <a:gd fmla="val 62457" name="adj1"/>
              <a:gd fmla="val 59331" name="adj2"/>
            </a:avLst>
          </a:prstGeom>
          <a:solidFill>
            <a:srgbClr val="E06666"/>
          </a:solidFill>
          <a:ln cap="flat" cmpd="sng" w="13650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53250" lIns="153250" spcFirstLastPara="1" rIns="153250" wrap="square" tIns="1532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46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74" name="Google Shape;174;p20" title="download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1950" y="1073600"/>
            <a:ext cx="3109649" cy="8758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0"/>
          <p:cNvSpPr txBox="1"/>
          <p:nvPr/>
        </p:nvSpPr>
        <p:spPr>
          <a:xfrm>
            <a:off x="5106172" y="4425975"/>
            <a:ext cx="28812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355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rPr>
              <a:t>New product segment on year 2017-2018</a:t>
            </a:r>
            <a:endParaRPr sz="1355">
              <a:solidFill>
                <a:schemeClr val="dk2"/>
              </a:solidFill>
              <a:highlight>
                <a:schemeClr val="dk1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5789125" y="982200"/>
            <a:ext cx="2460900" cy="3207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/>
          <p:nvPr>
            <p:ph type="ctrTitle"/>
          </p:nvPr>
        </p:nvSpPr>
        <p:spPr>
          <a:xfrm>
            <a:off x="-38475" y="878050"/>
            <a:ext cx="9182400" cy="42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182" name="Google Shape;182;p21"/>
          <p:cNvSpPr txBox="1"/>
          <p:nvPr>
            <p:ph idx="1" type="subTitle"/>
          </p:nvPr>
        </p:nvSpPr>
        <p:spPr>
          <a:xfrm>
            <a:off x="539988" y="173750"/>
            <a:ext cx="491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EXPLORING DATA ANALYSIS</a:t>
            </a:r>
            <a:endParaRPr/>
          </a:p>
        </p:txBody>
      </p:sp>
      <p:sp>
        <p:nvSpPr>
          <p:cNvPr id="183" name="Google Shape;183;p21"/>
          <p:cNvSpPr txBox="1"/>
          <p:nvPr>
            <p:ph idx="4294967295" type="title"/>
          </p:nvPr>
        </p:nvSpPr>
        <p:spPr>
          <a:xfrm>
            <a:off x="242300" y="952100"/>
            <a:ext cx="8520600" cy="8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Regional Delays: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55"/>
              <a:t>High in Europe &amp; Africa markets</a:t>
            </a:r>
            <a:endParaRPr/>
          </a:p>
        </p:txBody>
      </p:sp>
      <p:pic>
        <p:nvPicPr>
          <p:cNvPr id="184" name="Google Shape;184;p21" title="download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2050" y="3570675"/>
            <a:ext cx="2855100" cy="99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 title="newplot (9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966" y="1852050"/>
            <a:ext cx="4681660" cy="268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1" title="download.png"/>
          <p:cNvPicPr preferRelativeResize="0"/>
          <p:nvPr/>
        </p:nvPicPr>
        <p:blipFill rotWithShape="1">
          <a:blip r:embed="rId5">
            <a:alphaModFix/>
          </a:blip>
          <a:srcRect b="0" l="12793" r="22494" t="0"/>
          <a:stretch/>
        </p:blipFill>
        <p:spPr>
          <a:xfrm>
            <a:off x="6159300" y="1811001"/>
            <a:ext cx="2557251" cy="156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 title="download.png"/>
          <p:cNvPicPr preferRelativeResize="0"/>
          <p:nvPr/>
        </p:nvPicPr>
        <p:blipFill rotWithShape="1">
          <a:blip r:embed="rId6">
            <a:alphaModFix amt="90000"/>
          </a:blip>
          <a:srcRect b="0" l="0" r="95281" t="75692"/>
          <a:stretch/>
        </p:blipFill>
        <p:spPr>
          <a:xfrm rot="5400000">
            <a:off x="7189775" y="2927550"/>
            <a:ext cx="259651" cy="279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1" title="download.png"/>
          <p:cNvPicPr preferRelativeResize="0"/>
          <p:nvPr/>
        </p:nvPicPr>
        <p:blipFill rotWithShape="1">
          <a:blip r:embed="rId6">
            <a:alphaModFix amt="90000"/>
          </a:blip>
          <a:srcRect b="0" l="0" r="95281" t="75692"/>
          <a:stretch/>
        </p:blipFill>
        <p:spPr>
          <a:xfrm rot="5400000">
            <a:off x="7189775" y="2389750"/>
            <a:ext cx="259651" cy="27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1"/>
          <p:cNvSpPr/>
          <p:nvPr/>
        </p:nvSpPr>
        <p:spPr>
          <a:xfrm>
            <a:off x="6019875" y="3875050"/>
            <a:ext cx="2641200" cy="3180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90" name="Google Shape;190;p21"/>
          <p:cNvSpPr txBox="1"/>
          <p:nvPr/>
        </p:nvSpPr>
        <p:spPr>
          <a:xfrm>
            <a:off x="5997322" y="4247225"/>
            <a:ext cx="28812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355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rPr>
              <a:t>Europe tends to have highest delay rate</a:t>
            </a:r>
            <a:endParaRPr sz="1355">
              <a:solidFill>
                <a:schemeClr val="dk2"/>
              </a:solidFill>
              <a:highlight>
                <a:schemeClr val="dk1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91" name="Google Shape;191;p21" title="download.png"/>
          <p:cNvPicPr preferRelativeResize="0"/>
          <p:nvPr/>
        </p:nvPicPr>
        <p:blipFill rotWithShape="1">
          <a:blip r:embed="rId5">
            <a:alphaModFix/>
          </a:blip>
          <a:srcRect b="18307" l="3171" r="88530" t="77381"/>
          <a:stretch/>
        </p:blipFill>
        <p:spPr>
          <a:xfrm>
            <a:off x="7240613" y="2999162"/>
            <a:ext cx="333475" cy="6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1" title="download.png"/>
          <p:cNvPicPr preferRelativeResize="0"/>
          <p:nvPr/>
        </p:nvPicPr>
        <p:blipFill rotWithShape="1">
          <a:blip r:embed="rId5">
            <a:alphaModFix/>
          </a:blip>
          <a:srcRect b="58915" l="0" r="88530" t="34176"/>
          <a:stretch/>
        </p:blipFill>
        <p:spPr>
          <a:xfrm>
            <a:off x="6936125" y="2313832"/>
            <a:ext cx="460925" cy="11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 title="download.png"/>
          <p:cNvPicPr preferRelativeResize="0"/>
          <p:nvPr/>
        </p:nvPicPr>
        <p:blipFill rotWithShape="1">
          <a:blip r:embed="rId5">
            <a:alphaModFix/>
          </a:blip>
          <a:srcRect b="37276" l="1323" r="87207" t="56086"/>
          <a:stretch/>
        </p:blipFill>
        <p:spPr>
          <a:xfrm>
            <a:off x="7049388" y="2668073"/>
            <a:ext cx="460925" cy="10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1" title="download.png"/>
          <p:cNvPicPr preferRelativeResize="0"/>
          <p:nvPr/>
        </p:nvPicPr>
        <p:blipFill rotWithShape="1">
          <a:blip r:embed="rId6">
            <a:alphaModFix amt="96000"/>
          </a:blip>
          <a:srcRect b="0" l="0" r="95281" t="75692"/>
          <a:stretch/>
        </p:blipFill>
        <p:spPr>
          <a:xfrm rot="5400000">
            <a:off x="7056051" y="1522999"/>
            <a:ext cx="961198" cy="233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1" title="download.png"/>
          <p:cNvPicPr preferRelativeResize="0"/>
          <p:nvPr/>
        </p:nvPicPr>
        <p:blipFill rotWithShape="1">
          <a:blip r:embed="rId5">
            <a:alphaModFix/>
          </a:blip>
          <a:srcRect b="71251" l="83008" r="0" t="7393"/>
          <a:stretch/>
        </p:blipFill>
        <p:spPr>
          <a:xfrm>
            <a:off x="6259850" y="2571753"/>
            <a:ext cx="789525" cy="39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 title="download.png"/>
          <p:cNvPicPr preferRelativeResize="0"/>
          <p:nvPr/>
        </p:nvPicPr>
        <p:blipFill rotWithShape="1">
          <a:blip r:embed="rId5">
            <a:alphaModFix/>
          </a:blip>
          <a:srcRect b="80390" l="0" r="88531" t="12446"/>
          <a:stretch/>
        </p:blipFill>
        <p:spPr>
          <a:xfrm>
            <a:off x="6523600" y="2126288"/>
            <a:ext cx="525776" cy="13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1"/>
          <p:cNvSpPr/>
          <p:nvPr/>
        </p:nvSpPr>
        <p:spPr>
          <a:xfrm>
            <a:off x="6117325" y="1811000"/>
            <a:ext cx="2641200" cy="4764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/>
          <p:nvPr>
            <p:ph type="ctrTitle"/>
          </p:nvPr>
        </p:nvSpPr>
        <p:spPr>
          <a:xfrm>
            <a:off x="-38475" y="878050"/>
            <a:ext cx="9182400" cy="42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203" name="Google Shape;203;p22"/>
          <p:cNvSpPr txBox="1"/>
          <p:nvPr>
            <p:ph idx="1" type="subTitle"/>
          </p:nvPr>
        </p:nvSpPr>
        <p:spPr>
          <a:xfrm>
            <a:off x="539988" y="173750"/>
            <a:ext cx="491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EXPLORING DATA ANALYSIS</a:t>
            </a:r>
            <a:endParaRPr/>
          </a:p>
        </p:txBody>
      </p:sp>
      <p:sp>
        <p:nvSpPr>
          <p:cNvPr id="204" name="Google Shape;204;p22"/>
          <p:cNvSpPr txBox="1"/>
          <p:nvPr>
            <p:ph idx="4294967295" type="title"/>
          </p:nvPr>
        </p:nvSpPr>
        <p:spPr>
          <a:xfrm>
            <a:off x="242300" y="952100"/>
            <a:ext cx="8520600" cy="8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Cost Inconsistency: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50"/>
              <a:t>Indicates route and shipping mode cost volatility for this product</a:t>
            </a:r>
            <a:endParaRPr sz="1550"/>
          </a:p>
        </p:txBody>
      </p:sp>
      <p:grpSp>
        <p:nvGrpSpPr>
          <p:cNvPr id="205" name="Google Shape;205;p22"/>
          <p:cNvGrpSpPr/>
          <p:nvPr/>
        </p:nvGrpSpPr>
        <p:grpSpPr>
          <a:xfrm>
            <a:off x="266938" y="1869050"/>
            <a:ext cx="6269700" cy="3021300"/>
            <a:chOff x="291575" y="1749975"/>
            <a:chExt cx="6269700" cy="3021300"/>
          </a:xfrm>
        </p:grpSpPr>
        <p:sp>
          <p:nvSpPr>
            <p:cNvPr id="206" name="Google Shape;206;p22"/>
            <p:cNvSpPr/>
            <p:nvPr/>
          </p:nvSpPr>
          <p:spPr>
            <a:xfrm>
              <a:off x="291575" y="1749975"/>
              <a:ext cx="6269700" cy="3021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pic>
          <p:nvPicPr>
            <p:cNvPr id="207" name="Google Shape;207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5936" y="1974727"/>
              <a:ext cx="6120976" cy="2467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8" name="Google Shape;208;p22"/>
          <p:cNvSpPr txBox="1"/>
          <p:nvPr/>
        </p:nvSpPr>
        <p:spPr>
          <a:xfrm>
            <a:off x="6626863" y="1869052"/>
            <a:ext cx="2111400" cy="302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58750" lvl="0" marL="17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exend"/>
              <a:buChar char="●"/>
            </a:pPr>
            <a:r>
              <a:rPr b="1" lang="en-GB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Freight rates vary</a:t>
            </a:r>
            <a:r>
              <a:rPr lang="en-GB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widely across shipping modes.</a:t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158750" lvl="0" marL="179999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exend"/>
              <a:buChar char="●"/>
            </a:pPr>
            <a:r>
              <a:rPr b="1" lang="en-GB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Same Day shows the highest cost </a:t>
            </a:r>
            <a:r>
              <a:rPr lang="en-GB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and largest spread, meaning unstable and unpredictable freight charges.</a:t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158750" lvl="0" marL="179999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000"/>
              <a:buFont typeface="Lexend"/>
              <a:buChar char="●"/>
            </a:pPr>
            <a:r>
              <a:rPr lang="en-GB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Standard / Second / First Class are more stable but still show noticeable </a:t>
            </a:r>
            <a:r>
              <a:rPr b="1" lang="en-GB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differences between countries</a:t>
            </a:r>
            <a:r>
              <a:rPr lang="en-GB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.</a:t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9" name="Google Shape;209;p22"/>
          <p:cNvSpPr/>
          <p:nvPr/>
        </p:nvSpPr>
        <p:spPr>
          <a:xfrm>
            <a:off x="3854600" y="2282850"/>
            <a:ext cx="1970700" cy="5778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10" name="Google Shape;210;p22" title="download.png"/>
          <p:cNvPicPr preferRelativeResize="0"/>
          <p:nvPr/>
        </p:nvPicPr>
        <p:blipFill rotWithShape="1">
          <a:blip r:embed="rId4">
            <a:alphaModFix amt="70000"/>
          </a:blip>
          <a:srcRect b="0" l="0" r="95281" t="75692"/>
          <a:stretch/>
        </p:blipFill>
        <p:spPr>
          <a:xfrm rot="5400000">
            <a:off x="941187" y="1452088"/>
            <a:ext cx="1943501" cy="306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2" title="download.png"/>
          <p:cNvPicPr preferRelativeResize="0"/>
          <p:nvPr/>
        </p:nvPicPr>
        <p:blipFill rotWithShape="1">
          <a:blip r:embed="rId4">
            <a:alphaModFix amt="70000"/>
          </a:blip>
          <a:srcRect b="0" l="0" r="95281" t="75692"/>
          <a:stretch/>
        </p:blipFill>
        <p:spPr>
          <a:xfrm rot="5400000">
            <a:off x="4229674" y="2413451"/>
            <a:ext cx="1060751" cy="200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2"/>
          <p:cNvSpPr/>
          <p:nvPr/>
        </p:nvSpPr>
        <p:spPr>
          <a:xfrm rot="5400000">
            <a:off x="5644400" y="2752650"/>
            <a:ext cx="939600" cy="5778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